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45"/>
  </p:notesMasterIdLst>
  <p:sldIdLst>
    <p:sldId id="304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90" r:id="rId17"/>
    <p:sldId id="292" r:id="rId18"/>
    <p:sldId id="270" r:id="rId19"/>
    <p:sldId id="271" r:id="rId20"/>
    <p:sldId id="272" r:id="rId21"/>
    <p:sldId id="273" r:id="rId22"/>
    <p:sldId id="274" r:id="rId23"/>
    <p:sldId id="275" r:id="rId24"/>
    <p:sldId id="298" r:id="rId25"/>
    <p:sldId id="299" r:id="rId26"/>
    <p:sldId id="293" r:id="rId27"/>
    <p:sldId id="294" r:id="rId28"/>
    <p:sldId id="297" r:id="rId29"/>
    <p:sldId id="303" r:id="rId30"/>
    <p:sldId id="300" r:id="rId31"/>
    <p:sldId id="29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88" r:id="rId4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spPr>
            <a:solidFill>
              <a:srgbClr val="884DA7"/>
            </a:solidFill>
            <a:ln>
              <a:noFill/>
            </a:ln>
          </c:spPr>
          <c:invertIfNegative val="1"/>
          <c:cat>
            <c:strRef>
              <c:f>categories</c:f>
              <c:strCache>
                <c:ptCount val="20"/>
                <c:pt idx="0">
                  <c:v>2nde POP : Ouv. bât. Métal./Men. alu.-verre LP Buisson - Ermont</c:v>
                </c:pt>
                <c:pt idx="1">
                  <c:v>Gestion-Administration LP Turgot - Montmorency</c:v>
                </c:pt>
                <c:pt idx="2">
                  <c:v>Technicien d'usinage LPO Monod - Enghien</c:v>
                </c:pt>
                <c:pt idx="3">
                  <c:v>Gestion-Administration LP Buisson - Ermont</c:v>
                </c:pt>
                <c:pt idx="4">
                  <c:v>Services de proximité et vie locale LPO Jouvet - Taverny</c:v>
                </c:pt>
                <c:pt idx="5">
                  <c:v>Gestion-Administration LP Eiffel - Ermont</c:v>
                </c:pt>
                <c:pt idx="6">
                  <c:v>2nde POP Accueil/Commerce/Vente LP Turgot - Montmorency</c:v>
                </c:pt>
                <c:pt idx="7">
                  <c:v>Maintenance Equipements Industriels LPO Armand - Eaubonne</c:v>
                </c:pt>
                <c:pt idx="8">
                  <c:v>Technicien d'études du bâtiment LP Buisson - Ermont</c:v>
                </c:pt>
                <c:pt idx="9">
                  <c:v>Accueil relation clients et usagers LP Buisson - Ermont</c:v>
                </c:pt>
                <c:pt idx="10">
                  <c:v>Métiers de l'Electricité LP Eiffel - Ermont</c:v>
                </c:pt>
                <c:pt idx="11">
                  <c:v>Gestion-Administration LPO Jouvet - Taverny</c:v>
                </c:pt>
                <c:pt idx="12">
                  <c:v>Métiers de l'Electricité LPO Jouvet - Taverny</c:v>
                </c:pt>
                <c:pt idx="13">
                  <c:v>Systèmes numériques LP Eiffel - Ermont</c:v>
                </c:pt>
                <c:pt idx="14">
                  <c:v>Accomp. soins services à la personne LPO Jouvet - Taverny</c:v>
                </c:pt>
                <c:pt idx="15">
                  <c:v>Gestion-Administration LPO Monod - Enghien</c:v>
                </c:pt>
                <c:pt idx="16">
                  <c:v>2nde POP Commerce/Vente LPO Armand - Eaubonne</c:v>
                </c:pt>
                <c:pt idx="17">
                  <c:v>Métiers de la mode - Vêtement LP Buisson - Ermont</c:v>
                </c:pt>
                <c:pt idx="18">
                  <c:v>Métiers de l'Electricité LPO Monod - Enghien</c:v>
                </c:pt>
                <c:pt idx="19">
                  <c:v>Commerce LP Buisson - Ermont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0"/>
                <c:pt idx="0">
                  <c:v>0.16666666666666699</c:v>
                </c:pt>
                <c:pt idx="1">
                  <c:v>0.25</c:v>
                </c:pt>
                <c:pt idx="2">
                  <c:v>0.38888888888888951</c:v>
                </c:pt>
                <c:pt idx="3">
                  <c:v>0.45833333333333293</c:v>
                </c:pt>
                <c:pt idx="4">
                  <c:v>0.5</c:v>
                </c:pt>
                <c:pt idx="5">
                  <c:v>0.55000000000000004</c:v>
                </c:pt>
                <c:pt idx="6">
                  <c:v>0.60000000000000031</c:v>
                </c:pt>
                <c:pt idx="7">
                  <c:v>0.75000000000000033</c:v>
                </c:pt>
                <c:pt idx="8">
                  <c:v>0.91666666666666696</c:v>
                </c:pt>
                <c:pt idx="9">
                  <c:v>0.91666666666666696</c:v>
                </c:pt>
                <c:pt idx="10">
                  <c:v>0.95833333333333304</c:v>
                </c:pt>
                <c:pt idx="11">
                  <c:v>1.2666666666666699</c:v>
                </c:pt>
                <c:pt idx="12">
                  <c:v>1.2916666666666698</c:v>
                </c:pt>
                <c:pt idx="13">
                  <c:v>1.3333333333333299</c:v>
                </c:pt>
                <c:pt idx="14">
                  <c:v>1.4333333333333298</c:v>
                </c:pt>
                <c:pt idx="15">
                  <c:v>1.8</c:v>
                </c:pt>
                <c:pt idx="16">
                  <c:v>1.81666666666667</c:v>
                </c:pt>
                <c:pt idx="17">
                  <c:v>1.8333333333333299</c:v>
                </c:pt>
                <c:pt idx="18">
                  <c:v>1.875</c:v>
                </c:pt>
                <c:pt idx="19">
                  <c:v>2.5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9069-48E9-83B4-AEFDF5FEF9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632768"/>
        <c:axId val="135634304"/>
      </c:barChart>
      <c:catAx>
        <c:axId val="1356327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9360">
            <a:solidFill>
              <a:srgbClr val="9293A3"/>
            </a:solidFill>
            <a:round/>
          </a:ln>
        </c:spPr>
        <c:crossAx val="135634304"/>
        <c:crossesAt val="1"/>
        <c:auto val="1"/>
        <c:lblAlgn val="ctr"/>
        <c:lblOffset val="100"/>
        <c:noMultiLvlLbl val="1"/>
      </c:catAx>
      <c:valAx>
        <c:axId val="135634304"/>
        <c:scaling>
          <c:orientation val="minMax"/>
          <c:max val="2.5"/>
        </c:scaling>
        <c:delete val="0"/>
        <c:axPos val="l"/>
        <c:majorGridlines>
          <c:spPr>
            <a:ln w="9360">
              <a:solidFill>
                <a:srgbClr val="9293A3"/>
              </a:solidFill>
              <a:round/>
            </a:ln>
          </c:spPr>
        </c:majorGridlines>
        <c:numFmt formatCode="General" sourceLinked="1"/>
        <c:majorTickMark val="out"/>
        <c:minorTickMark val="none"/>
        <c:tickLblPos val="nextTo"/>
        <c:spPr>
          <a:ln w="9360">
            <a:solidFill>
              <a:srgbClr val="9293A3"/>
            </a:solidFill>
            <a:round/>
          </a:ln>
        </c:spPr>
        <c:crossAx val="135632768"/>
        <c:crossesAt val="0"/>
        <c:crossBetween val="between"/>
      </c:valAx>
      <c:spPr>
        <a:solidFill>
          <a:srgbClr val="FFFFFF"/>
        </a:solidFill>
        <a:ln>
          <a:noFill/>
        </a:ln>
      </c:spPr>
    </c:plotArea>
    <c:plotVisOnly val="1"/>
    <c:dispBlanksAs val="zero"/>
    <c:showDLblsOverMax val="1"/>
  </c:chart>
  <c:spPr>
    <a:noFill/>
    <a:ln>
      <a:noFill/>
    </a:ln>
  </c:spPr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fr-FR"/>
              <a:t>Cliquez pour modifier le format des notes</a:t>
            </a:r>
            <a:endParaRPr/>
          </a:p>
        </p:txBody>
      </p:sp>
      <p:sp>
        <p:nvSpPr>
          <p:cNvPr id="15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fr-FR"/>
              <a:t>&lt;en-tête&gt;</a:t>
            </a:r>
            <a:endParaRPr/>
          </a:p>
        </p:txBody>
      </p:sp>
      <p:sp>
        <p:nvSpPr>
          <p:cNvPr id="159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fr-FR"/>
              <a:t>&lt;date/heure&gt;</a:t>
            </a:r>
            <a:endParaRPr/>
          </a:p>
        </p:txBody>
      </p:sp>
      <p:sp>
        <p:nvSpPr>
          <p:cNvPr id="160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fr-FR"/>
              <a:t>&lt;pied de page&gt;</a:t>
            </a:r>
            <a:endParaRPr/>
          </a:p>
        </p:txBody>
      </p:sp>
      <p:sp>
        <p:nvSpPr>
          <p:cNvPr id="161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CB3EAF97-B921-4688-A59C-811BD81C30C9}" type="slidenum">
              <a:rPr lang="fr-FR"/>
              <a:pPr algn="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622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TextShape 1"/>
          <p:cNvSpPr txBox="1"/>
          <p:nvPr/>
        </p:nvSpPr>
        <p:spPr>
          <a:xfrm>
            <a:off x="3886200" y="8686800"/>
            <a:ext cx="2970000" cy="4554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</a:pPr>
            <a:fld id="{B5B576FD-2890-4CC9-ACD1-D981485BBC6B}" type="slidenum">
              <a:rPr lang="fr-FR" sz="1200" b="1">
                <a:solidFill>
                  <a:srgbClr val="000000"/>
                </a:solidFill>
                <a:latin typeface="Times New Roman"/>
                <a:ea typeface="MS Gothic"/>
              </a:rPr>
              <a:pPr>
                <a:lnSpc>
                  <a:spcPct val="100000"/>
                </a:lnSpc>
              </a:pPr>
              <a:t>1</a:t>
            </a:fld>
            <a:endParaRPr/>
          </a:p>
        </p:txBody>
      </p:sp>
      <p:sp>
        <p:nvSpPr>
          <p:cNvPr id="442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723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TextShape 1"/>
          <p:cNvSpPr txBox="1"/>
          <p:nvPr/>
        </p:nvSpPr>
        <p:spPr>
          <a:xfrm>
            <a:off x="3886200" y="8686800"/>
            <a:ext cx="2970000" cy="4554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</a:pPr>
            <a:fld id="{E4635FDE-7425-4227-BE80-FA0E673CB1CB}" type="slidenum">
              <a:rPr lang="fr-FR" sz="1200" b="1">
                <a:solidFill>
                  <a:srgbClr val="000000"/>
                </a:solidFill>
                <a:latin typeface="Times New Roman"/>
                <a:ea typeface="+mn-ea"/>
              </a:rPr>
              <a:pPr>
                <a:lnSpc>
                  <a:spcPct val="100000"/>
                </a:lnSpc>
              </a:pPr>
              <a:t>15</a:t>
            </a:fld>
            <a:endParaRPr/>
          </a:p>
        </p:txBody>
      </p:sp>
      <p:sp>
        <p:nvSpPr>
          <p:cNvPr id="462" name="PlaceHolder 2"/>
          <p:cNvSpPr>
            <a:spLocks noGrp="1"/>
          </p:cNvSpPr>
          <p:nvPr>
            <p:ph type="body"/>
          </p:nvPr>
        </p:nvSpPr>
        <p:spPr>
          <a:xfrm>
            <a:off x="914400" y="4348080"/>
            <a:ext cx="5028840" cy="41320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5232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TextShape 1"/>
          <p:cNvSpPr txBox="1"/>
          <p:nvPr/>
        </p:nvSpPr>
        <p:spPr>
          <a:xfrm>
            <a:off x="3886200" y="8686800"/>
            <a:ext cx="2970000" cy="4554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</a:pPr>
            <a:fld id="{36EA062A-CA81-4C7C-8586-FB9B02045AF5}" type="slidenum">
              <a:rPr lang="fr-FR" sz="1200" b="1">
                <a:solidFill>
                  <a:srgbClr val="000000"/>
                </a:solidFill>
                <a:latin typeface="Times New Roman"/>
                <a:ea typeface="+mn-ea"/>
              </a:rPr>
              <a:pPr>
                <a:lnSpc>
                  <a:spcPct val="100000"/>
                </a:lnSpc>
              </a:pPr>
              <a:t>16</a:t>
            </a:fld>
            <a:endParaRPr/>
          </a:p>
        </p:txBody>
      </p:sp>
      <p:sp>
        <p:nvSpPr>
          <p:cNvPr id="464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7400" cy="41130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8451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TextShape 1"/>
          <p:cNvSpPr txBox="1"/>
          <p:nvPr/>
        </p:nvSpPr>
        <p:spPr>
          <a:xfrm>
            <a:off x="3886200" y="8686800"/>
            <a:ext cx="2970000" cy="4554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</a:pPr>
            <a:fld id="{E3E9C320-6756-482D-A2B0-EA04C083DD67}" type="slidenum">
              <a:rPr lang="fr-FR" sz="1200" b="1">
                <a:solidFill>
                  <a:srgbClr val="000000"/>
                </a:solidFill>
                <a:latin typeface="Times New Roman"/>
                <a:ea typeface="+mn-ea"/>
              </a:rPr>
              <a:pPr>
                <a:lnSpc>
                  <a:spcPct val="100000"/>
                </a:lnSpc>
              </a:pPr>
              <a:t>17</a:t>
            </a:fld>
            <a:endParaRPr/>
          </a:p>
        </p:txBody>
      </p:sp>
      <p:sp>
        <p:nvSpPr>
          <p:cNvPr id="466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7400" cy="41130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55725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TextShape 1"/>
          <p:cNvSpPr txBox="1"/>
          <p:nvPr/>
        </p:nvSpPr>
        <p:spPr>
          <a:xfrm>
            <a:off x="3886200" y="8686800"/>
            <a:ext cx="2970000" cy="4554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</a:pPr>
            <a:fld id="{E771B047-52A9-4A7B-B37C-E8811E3420AC}" type="slidenum">
              <a:rPr lang="fr-FR" sz="1200" b="1">
                <a:solidFill>
                  <a:srgbClr val="000000"/>
                </a:solidFill>
                <a:latin typeface="Times New Roman"/>
                <a:ea typeface="+mn-ea"/>
              </a:rPr>
              <a:pPr>
                <a:lnSpc>
                  <a:spcPct val="100000"/>
                </a:lnSpc>
              </a:pPr>
              <a:t>18</a:t>
            </a:fld>
            <a:endParaRPr/>
          </a:p>
        </p:txBody>
      </p:sp>
      <p:sp>
        <p:nvSpPr>
          <p:cNvPr id="468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7400" cy="41130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17502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TextShape 1"/>
          <p:cNvSpPr txBox="1"/>
          <p:nvPr/>
        </p:nvSpPr>
        <p:spPr>
          <a:xfrm>
            <a:off x="3886200" y="8686800"/>
            <a:ext cx="2970000" cy="4554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</a:pPr>
            <a:fld id="{C1826CB1-EF96-4330-8096-4FEBBEA197C8}" type="slidenum">
              <a:rPr lang="fr-FR" sz="1200" b="1">
                <a:solidFill>
                  <a:srgbClr val="000000"/>
                </a:solidFill>
                <a:latin typeface="Times New Roman"/>
                <a:ea typeface="+mn-ea"/>
              </a:rPr>
              <a:pPr>
                <a:lnSpc>
                  <a:spcPct val="100000"/>
                </a:lnSpc>
              </a:pPr>
              <a:t>19</a:t>
            </a:fld>
            <a:endParaRPr/>
          </a:p>
        </p:txBody>
      </p:sp>
      <p:sp>
        <p:nvSpPr>
          <p:cNvPr id="470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7400" cy="41130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85277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PlaceHolder 1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7040" cy="411264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fr-FR" b="1">
                <a:solidFill>
                  <a:srgbClr val="D42035"/>
                </a:solidFill>
                <a:latin typeface="Times New Roman"/>
              </a:rPr>
              <a:t>Procédures d’orientation - Calendrier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8297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TextShape 1"/>
          <p:cNvSpPr txBox="1"/>
          <p:nvPr/>
        </p:nvSpPr>
        <p:spPr>
          <a:xfrm>
            <a:off x="3886200" y="8686800"/>
            <a:ext cx="2970000" cy="4554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</a:pPr>
            <a:fld id="{E997165C-B433-49DB-90C6-115C2CB5B006}" type="slidenum">
              <a:rPr lang="fr-FR" sz="1200" b="1">
                <a:solidFill>
                  <a:srgbClr val="000000"/>
                </a:solidFill>
                <a:latin typeface="Times New Roman"/>
                <a:ea typeface="MS Gothic"/>
              </a:rPr>
              <a:pPr>
                <a:lnSpc>
                  <a:spcPct val="100000"/>
                </a:lnSpc>
              </a:pPr>
              <a:t>30</a:t>
            </a:fld>
            <a:endParaRPr/>
          </a:p>
        </p:txBody>
      </p:sp>
      <p:sp>
        <p:nvSpPr>
          <p:cNvPr id="473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57729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TextShape 1"/>
          <p:cNvSpPr txBox="1"/>
          <p:nvPr/>
        </p:nvSpPr>
        <p:spPr>
          <a:xfrm>
            <a:off x="3886200" y="8686800"/>
            <a:ext cx="2970000" cy="4554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</a:pPr>
            <a:fld id="{F0F1B299-ABC3-410B-A67C-C066C8627D7D}" type="slidenum">
              <a:rPr lang="fr-FR" sz="1200" b="1">
                <a:solidFill>
                  <a:srgbClr val="000000"/>
                </a:solidFill>
                <a:latin typeface="Times New Roman"/>
                <a:ea typeface="MS Gothic"/>
              </a:rPr>
              <a:pPr>
                <a:lnSpc>
                  <a:spcPct val="100000"/>
                </a:lnSpc>
              </a:pPr>
              <a:t>38</a:t>
            </a:fld>
            <a:endParaRPr/>
          </a:p>
        </p:txBody>
      </p:sp>
      <p:sp>
        <p:nvSpPr>
          <p:cNvPr id="475" name="CustomShape 2"/>
          <p:cNvSpPr/>
          <p:nvPr/>
        </p:nvSpPr>
        <p:spPr>
          <a:xfrm>
            <a:off x="3886200" y="868680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2A53690F-B9A9-4ADA-9BF2-6BB5C1291F1B}" type="slidenum">
              <a:rPr lang="fr-FR" sz="1200" b="1">
                <a:solidFill>
                  <a:srgbClr val="000000"/>
                </a:solidFill>
                <a:latin typeface="Times New Roman"/>
                <a:ea typeface="MS Gothic"/>
              </a:rPr>
              <a:pPr algn="r">
                <a:lnSpc>
                  <a:spcPct val="100000"/>
                </a:lnSpc>
              </a:pPr>
              <a:t>38</a:t>
            </a:fld>
            <a:endParaRPr/>
          </a:p>
        </p:txBody>
      </p:sp>
      <p:sp>
        <p:nvSpPr>
          <p:cNvPr id="476" name="CustomShape 3"/>
          <p:cNvSpPr/>
          <p:nvPr/>
        </p:nvSpPr>
        <p:spPr>
          <a:xfrm>
            <a:off x="1143000" y="685800"/>
            <a:ext cx="4571640" cy="34286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477" name="PlaceHolder 4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2380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49312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TextShape 1"/>
          <p:cNvSpPr txBox="1"/>
          <p:nvPr/>
        </p:nvSpPr>
        <p:spPr>
          <a:xfrm>
            <a:off x="3886200" y="8686800"/>
            <a:ext cx="2970000" cy="4554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</a:pPr>
            <a:fld id="{3B26E7F9-37D4-497D-9266-35DE823DDDBD}" type="slidenum">
              <a:rPr lang="fr-FR" sz="1200" b="1">
                <a:solidFill>
                  <a:srgbClr val="000000"/>
                </a:solidFill>
                <a:latin typeface="Times New Roman"/>
                <a:ea typeface="MS Gothic"/>
              </a:rPr>
              <a:pPr>
                <a:lnSpc>
                  <a:spcPct val="100000"/>
                </a:lnSpc>
              </a:pPr>
              <a:t>39</a:t>
            </a:fld>
            <a:endParaRPr/>
          </a:p>
        </p:txBody>
      </p:sp>
      <p:sp>
        <p:nvSpPr>
          <p:cNvPr id="479" name="CustomShape 2"/>
          <p:cNvSpPr/>
          <p:nvPr/>
        </p:nvSpPr>
        <p:spPr>
          <a:xfrm>
            <a:off x="3886200" y="868680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68CD921A-414F-4715-97E8-A16F99FC4A54}" type="slidenum">
              <a:rPr lang="fr-FR" sz="1200" b="1">
                <a:solidFill>
                  <a:srgbClr val="000000"/>
                </a:solidFill>
                <a:latin typeface="Times New Roman"/>
                <a:ea typeface="MS Gothic"/>
              </a:rPr>
              <a:pPr algn="r">
                <a:lnSpc>
                  <a:spcPct val="100000"/>
                </a:lnSpc>
              </a:pPr>
              <a:t>39</a:t>
            </a:fld>
            <a:endParaRPr/>
          </a:p>
        </p:txBody>
      </p:sp>
      <p:sp>
        <p:nvSpPr>
          <p:cNvPr id="480" name="CustomShape 3"/>
          <p:cNvSpPr/>
          <p:nvPr/>
        </p:nvSpPr>
        <p:spPr>
          <a:xfrm>
            <a:off x="1143000" y="685800"/>
            <a:ext cx="4571640" cy="34286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481" name="PlaceHolder 4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2380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15091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TextShape 1"/>
          <p:cNvSpPr txBox="1"/>
          <p:nvPr/>
        </p:nvSpPr>
        <p:spPr>
          <a:xfrm>
            <a:off x="3886200" y="8686800"/>
            <a:ext cx="2970000" cy="4554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</a:pPr>
            <a:fld id="{7698959A-6FC3-422F-90EC-D769EA2A524C}" type="slidenum">
              <a:rPr lang="fr-FR" sz="1200" b="1">
                <a:solidFill>
                  <a:srgbClr val="000000"/>
                </a:solidFill>
                <a:latin typeface="Times New Roman"/>
                <a:ea typeface="MS Gothic"/>
              </a:rPr>
              <a:pPr>
                <a:lnSpc>
                  <a:spcPct val="100000"/>
                </a:lnSpc>
              </a:pPr>
              <a:t>40</a:t>
            </a:fld>
            <a:endParaRPr/>
          </a:p>
        </p:txBody>
      </p:sp>
      <p:sp>
        <p:nvSpPr>
          <p:cNvPr id="483" name="CustomShape 2"/>
          <p:cNvSpPr/>
          <p:nvPr/>
        </p:nvSpPr>
        <p:spPr>
          <a:xfrm>
            <a:off x="3886200" y="868680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5D8B2F47-4424-4808-9EE4-3B343C9C5B4B}" type="slidenum">
              <a:rPr lang="fr-FR" sz="1200" b="1">
                <a:solidFill>
                  <a:srgbClr val="000000"/>
                </a:solidFill>
                <a:latin typeface="Times New Roman"/>
                <a:ea typeface="MS Gothic"/>
              </a:rPr>
              <a:pPr algn="r">
                <a:lnSpc>
                  <a:spcPct val="100000"/>
                </a:lnSpc>
              </a:pPr>
              <a:t>40</a:t>
            </a:fld>
            <a:endParaRPr/>
          </a:p>
        </p:txBody>
      </p:sp>
      <p:sp>
        <p:nvSpPr>
          <p:cNvPr id="484" name="CustomShape 3"/>
          <p:cNvSpPr/>
          <p:nvPr/>
        </p:nvSpPr>
        <p:spPr>
          <a:xfrm>
            <a:off x="1143000" y="685800"/>
            <a:ext cx="4571640" cy="34286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485" name="PlaceHolder 4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2380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5901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PlaceHolder 1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7400" cy="41130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444" name="TextShape 2"/>
          <p:cNvSpPr txBox="1"/>
          <p:nvPr/>
        </p:nvSpPr>
        <p:spPr>
          <a:xfrm>
            <a:off x="3886200" y="8686800"/>
            <a:ext cx="2970000" cy="4554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</a:pPr>
            <a:fld id="{F370111C-C51F-4236-B9AE-CD51162EC71A}" type="slidenum">
              <a:rPr lang="fr-FR" sz="1200" b="1">
                <a:solidFill>
                  <a:srgbClr val="000000"/>
                </a:solidFill>
                <a:latin typeface="Times New Roman"/>
                <a:ea typeface="+mn-ea"/>
              </a:rPr>
              <a:pPr>
                <a:lnSpc>
                  <a:spcPct val="100000"/>
                </a:lnSpc>
              </a:pPr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6866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TextShape 1"/>
          <p:cNvSpPr txBox="1"/>
          <p:nvPr/>
        </p:nvSpPr>
        <p:spPr>
          <a:xfrm>
            <a:off x="3886200" y="8686800"/>
            <a:ext cx="2970000" cy="4554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</a:pPr>
            <a:fld id="{7DD44247-A421-4E6C-9B15-9348189CCD31}" type="slidenum">
              <a:rPr lang="fr-FR" sz="1200" b="1">
                <a:solidFill>
                  <a:srgbClr val="000000"/>
                </a:solidFill>
                <a:latin typeface="Times New Roman"/>
                <a:ea typeface="MS Gothic"/>
              </a:rPr>
              <a:pPr>
                <a:lnSpc>
                  <a:spcPct val="100000"/>
                </a:lnSpc>
              </a:pPr>
              <a:t>3</a:t>
            </a:fld>
            <a:endParaRPr/>
          </a:p>
        </p:txBody>
      </p:sp>
      <p:sp>
        <p:nvSpPr>
          <p:cNvPr id="446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0226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TextShape 1"/>
          <p:cNvSpPr txBox="1"/>
          <p:nvPr/>
        </p:nvSpPr>
        <p:spPr>
          <a:xfrm>
            <a:off x="3886200" y="8686800"/>
            <a:ext cx="2970000" cy="4554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</a:pPr>
            <a:fld id="{3681F41F-6735-4EEF-B652-B4A7B548A5F0}" type="slidenum">
              <a:rPr lang="fr-FR" sz="1200" b="1">
                <a:solidFill>
                  <a:srgbClr val="000000"/>
                </a:solidFill>
                <a:latin typeface="Times New Roman"/>
                <a:ea typeface="MS Gothic"/>
              </a:rPr>
              <a:pPr>
                <a:lnSpc>
                  <a:spcPct val="100000"/>
                </a:lnSpc>
              </a:pPr>
              <a:t>4</a:t>
            </a:fld>
            <a:endParaRPr/>
          </a:p>
        </p:txBody>
      </p:sp>
      <p:sp>
        <p:nvSpPr>
          <p:cNvPr id="448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3683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TextShape 1"/>
          <p:cNvSpPr txBox="1"/>
          <p:nvPr/>
        </p:nvSpPr>
        <p:spPr>
          <a:xfrm>
            <a:off x="3886200" y="8686800"/>
            <a:ext cx="2970000" cy="4554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</a:pPr>
            <a:fld id="{F37EE79B-E4E6-4F62-A4A9-B482C7D57DDD}" type="slidenum">
              <a:rPr lang="fr-FR" sz="1200" b="1">
                <a:solidFill>
                  <a:srgbClr val="000000"/>
                </a:solidFill>
                <a:latin typeface="Times New Roman"/>
                <a:ea typeface="MS Gothic"/>
              </a:rPr>
              <a:pPr>
                <a:lnSpc>
                  <a:spcPct val="100000"/>
                </a:lnSpc>
              </a:pPr>
              <a:t>5</a:t>
            </a:fld>
            <a:endParaRPr/>
          </a:p>
        </p:txBody>
      </p:sp>
      <p:sp>
        <p:nvSpPr>
          <p:cNvPr id="450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7683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TextShape 1"/>
          <p:cNvSpPr txBox="1"/>
          <p:nvPr/>
        </p:nvSpPr>
        <p:spPr>
          <a:xfrm>
            <a:off x="3886200" y="8686800"/>
            <a:ext cx="2970000" cy="4554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</a:pPr>
            <a:fld id="{E4617928-2648-4CE9-90BD-1EB473FD0E95}" type="slidenum">
              <a:rPr lang="fr-FR" sz="1200" b="1">
                <a:solidFill>
                  <a:srgbClr val="000000"/>
                </a:solidFill>
                <a:latin typeface="Times New Roman"/>
                <a:ea typeface="+mn-ea"/>
              </a:rPr>
              <a:pPr>
                <a:lnSpc>
                  <a:spcPct val="100000"/>
                </a:lnSpc>
              </a:pPr>
              <a:t>7</a:t>
            </a:fld>
            <a:endParaRPr/>
          </a:p>
        </p:txBody>
      </p:sp>
      <p:sp>
        <p:nvSpPr>
          <p:cNvPr id="452" name="PlaceHolder 2"/>
          <p:cNvSpPr>
            <a:spLocks noGrp="1"/>
          </p:cNvSpPr>
          <p:nvPr>
            <p:ph type="body"/>
          </p:nvPr>
        </p:nvSpPr>
        <p:spPr>
          <a:xfrm>
            <a:off x="914400" y="4348080"/>
            <a:ext cx="5028840" cy="41320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7964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TextShape 1"/>
          <p:cNvSpPr txBox="1"/>
          <p:nvPr/>
        </p:nvSpPr>
        <p:spPr>
          <a:xfrm>
            <a:off x="3886200" y="8686800"/>
            <a:ext cx="2970000" cy="4554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</a:pPr>
            <a:fld id="{DA14AE5A-A83F-4373-BAD6-DB971F57DD8D}" type="slidenum">
              <a:rPr lang="fr-FR" sz="1200" b="1">
                <a:solidFill>
                  <a:srgbClr val="000000"/>
                </a:solidFill>
                <a:latin typeface="Times New Roman"/>
                <a:ea typeface="MS Gothic"/>
              </a:rPr>
              <a:pPr>
                <a:lnSpc>
                  <a:spcPct val="100000"/>
                </a:lnSpc>
              </a:pPr>
              <a:t>8</a:t>
            </a:fld>
            <a:endParaRPr/>
          </a:p>
        </p:txBody>
      </p:sp>
      <p:sp>
        <p:nvSpPr>
          <p:cNvPr id="454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3758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TextShape 1"/>
          <p:cNvSpPr txBox="1"/>
          <p:nvPr/>
        </p:nvSpPr>
        <p:spPr>
          <a:xfrm>
            <a:off x="3886200" y="8686800"/>
            <a:ext cx="2970000" cy="4554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</a:pPr>
            <a:fld id="{D563BDDD-8CB8-4FD7-B1C4-00310366D3A9}" type="slidenum">
              <a:rPr lang="fr-FR" sz="1200" b="1">
                <a:solidFill>
                  <a:srgbClr val="000000"/>
                </a:solidFill>
                <a:latin typeface="Times New Roman"/>
                <a:ea typeface="MS Gothic"/>
              </a:rPr>
              <a:pPr>
                <a:lnSpc>
                  <a:spcPct val="100000"/>
                </a:lnSpc>
              </a:pPr>
              <a:t>9</a:t>
            </a:fld>
            <a:endParaRPr/>
          </a:p>
        </p:txBody>
      </p:sp>
      <p:sp>
        <p:nvSpPr>
          <p:cNvPr id="456" name="CustomShape 2"/>
          <p:cNvSpPr/>
          <p:nvPr/>
        </p:nvSpPr>
        <p:spPr>
          <a:xfrm>
            <a:off x="3886200" y="868680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7A8A138E-92EF-4794-B8E4-ABF855171228}" type="slidenum">
              <a:rPr lang="fr-FR" sz="1200" b="1">
                <a:solidFill>
                  <a:srgbClr val="000000"/>
                </a:solidFill>
                <a:latin typeface="Times New Roman"/>
                <a:ea typeface="MS Gothic"/>
              </a:rPr>
              <a:pPr algn="r">
                <a:lnSpc>
                  <a:spcPct val="100000"/>
                </a:lnSpc>
              </a:pPr>
              <a:t>9</a:t>
            </a:fld>
            <a:endParaRPr/>
          </a:p>
        </p:txBody>
      </p:sp>
      <p:sp>
        <p:nvSpPr>
          <p:cNvPr id="457" name="CustomShape 3"/>
          <p:cNvSpPr/>
          <p:nvPr/>
        </p:nvSpPr>
        <p:spPr>
          <a:xfrm>
            <a:off x="1143000" y="685800"/>
            <a:ext cx="4571640" cy="34286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458" name="PlaceHolder 4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2380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1340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TextShape 1"/>
          <p:cNvSpPr txBox="1"/>
          <p:nvPr/>
        </p:nvSpPr>
        <p:spPr>
          <a:xfrm>
            <a:off x="3886200" y="8686800"/>
            <a:ext cx="2970000" cy="4554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</a:pPr>
            <a:fld id="{EFBADC51-FCBD-49F7-9E56-8B6A3B02F8AA}" type="slidenum">
              <a:rPr lang="fr-FR" sz="1200" b="1">
                <a:solidFill>
                  <a:srgbClr val="000000"/>
                </a:solidFill>
                <a:latin typeface="Times New Roman"/>
                <a:ea typeface="MS Gothic"/>
              </a:rPr>
              <a:pPr>
                <a:lnSpc>
                  <a:spcPct val="100000"/>
                </a:lnSpc>
              </a:pPr>
              <a:t>12</a:t>
            </a:fld>
            <a:endParaRPr/>
          </a:p>
        </p:txBody>
      </p:sp>
      <p:sp>
        <p:nvSpPr>
          <p:cNvPr id="460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8564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37" name="Image 3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id="38" name="Image 3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76" name="Image 7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id="77" name="Image 7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16" name="Image 1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id="117" name="Image 1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2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1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55" name="Image 15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id="156" name="Image 15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/>
          </p:nvPr>
        </p:nvSpPr>
        <p:spPr>
          <a:xfrm>
            <a:off x="457200" y="6416640"/>
            <a:ext cx="213336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fr-FR" sz="1200" b="1">
                <a:solidFill>
                  <a:srgbClr val="86879C"/>
                </a:solidFill>
                <a:latin typeface="Arial"/>
                <a:ea typeface="MS Gothic"/>
              </a:rPr>
              <a:t>10/01/2020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ftr"/>
          </p:nvPr>
        </p:nvSpPr>
        <p:spPr>
          <a:xfrm>
            <a:off x="3124080" y="6416640"/>
            <a:ext cx="289512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7924680" y="6416640"/>
            <a:ext cx="761760" cy="364680"/>
          </a:xfrm>
          <a:prstGeom prst="rect">
            <a:avLst/>
          </a:prstGeom>
        </p:spPr>
        <p:txBody>
          <a:bodyPr lIns="0" tIns="45000" rIns="0" bIns="45000" anchor="b"/>
          <a:lstStyle/>
          <a:p>
            <a:pPr>
              <a:lnSpc>
                <a:spcPct val="100000"/>
              </a:lnSpc>
            </a:pPr>
            <a:fld id="{5DD3F7B5-2D5A-483E-A9C7-52815A521E54}" type="slidenum">
              <a:rPr lang="fr-FR" sz="1200" b="1">
                <a:solidFill>
                  <a:srgbClr val="86879C"/>
                </a:solidFill>
                <a:latin typeface="Arial"/>
                <a:ea typeface="MS Gothic"/>
              </a:rPr>
              <a:pPr>
                <a:lnSpc>
                  <a:spcPct val="100000"/>
                </a:lnSpc>
              </a:pPr>
              <a:t>‹N°›</a:t>
            </a:fld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en-GB"/>
              <a:t>Cliquez pour éditer le format du texte-titre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n-GB"/>
              <a:t>Cliquez pour éditer le format du plan de texte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GB"/>
              <a:t>Second niveau de plan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GB"/>
              <a:t>Troisième niveau de plan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GB"/>
              <a:t>Quatrième niveau de plan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GB"/>
              <a:t>Cinquième niveau de plan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GB"/>
              <a:t>Sixième niveau de plan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GB"/>
              <a:t>Septième niveau de plan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4100" b="1">
                <a:latin typeface="Lucida Sans"/>
              </a:rPr>
              <a:t>Cliquez pour éditer le format du texte-titreCliquez pour modifier le style du titre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708080"/>
          </a:xfrm>
          <a:prstGeom prst="rect">
            <a:avLst/>
          </a:prstGeom>
        </p:spPr>
        <p:txBody>
          <a:bodyPr/>
          <a:lstStyle/>
          <a:p>
            <a:pPr>
              <a:buSzPct val="25000"/>
              <a:buFont typeface="StarSymbol"/>
              <a:buChar char=""/>
            </a:pPr>
            <a:r>
              <a:rPr lang="en-GB" sz="2800">
                <a:solidFill>
                  <a:srgbClr val="B6B7D3"/>
                </a:solidFill>
                <a:latin typeface="Book Antiqua"/>
              </a:rPr>
              <a:t>Cliquez pour éditer le format du plan de texte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GB" sz="2800">
                <a:solidFill>
                  <a:srgbClr val="B6B7D3"/>
                </a:solidFill>
                <a:latin typeface="Book Antiqua"/>
              </a:rPr>
              <a:t>Second niveau de plan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GB" sz="2800">
                <a:solidFill>
                  <a:srgbClr val="B6B7D3"/>
                </a:solidFill>
                <a:latin typeface="Book Antiqua"/>
              </a:rPr>
              <a:t>Troisième niveau de plan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GB" sz="2800">
                <a:solidFill>
                  <a:srgbClr val="B6B7D3"/>
                </a:solidFill>
                <a:latin typeface="Book Antiqua"/>
              </a:rPr>
              <a:t>Quatrième niveau de plan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GB" sz="2800">
                <a:solidFill>
                  <a:srgbClr val="B6B7D3"/>
                </a:solidFill>
                <a:latin typeface="Book Antiqua"/>
              </a:rPr>
              <a:t>Cinquième niveau de plan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GB" sz="2800">
                <a:solidFill>
                  <a:srgbClr val="B6B7D3"/>
                </a:solidFill>
                <a:latin typeface="Book Antiqua"/>
              </a:rPr>
              <a:t>Sixième niveau de plan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"/>
            </a:pPr>
            <a:r>
              <a:rPr lang="en-GB" sz="2800">
                <a:solidFill>
                  <a:srgbClr val="B6B7D3"/>
                </a:solidFill>
                <a:latin typeface="Book Antiqua"/>
              </a:rPr>
              <a:t>Septième niveau de planCliquez pour modifier les styles du texte du masque</a:t>
            </a:r>
            <a:endParaRPr/>
          </a:p>
          <a:p>
            <a:pPr lvl="1">
              <a:lnSpc>
                <a:spcPct val="100000"/>
              </a:lnSpc>
              <a:buSzPct val="25000"/>
              <a:buFont typeface="Wingdings 2" charset="2"/>
              <a:buChar char=""/>
            </a:pPr>
            <a:r>
              <a:rPr lang="en-GB" sz="2400">
                <a:solidFill>
                  <a:srgbClr val="B6B7D3"/>
                </a:solidFill>
                <a:latin typeface="Book Antiqua"/>
              </a:rPr>
              <a:t>Deuxième niveau</a:t>
            </a:r>
            <a:endParaRPr/>
          </a:p>
          <a:p>
            <a:pPr lvl="2">
              <a:lnSpc>
                <a:spcPct val="100000"/>
              </a:lnSpc>
              <a:buSzPct val="25000"/>
              <a:buFont typeface="Wingdings" charset="2"/>
              <a:buChar char=""/>
            </a:pPr>
            <a:r>
              <a:rPr lang="en-GB" sz="2200">
                <a:solidFill>
                  <a:srgbClr val="B6B7D3"/>
                </a:solidFill>
                <a:latin typeface="Book Antiqua"/>
              </a:rPr>
              <a:t>Troisième niveau</a:t>
            </a:r>
            <a:endParaRPr/>
          </a:p>
          <a:p>
            <a:pPr lvl="3">
              <a:lnSpc>
                <a:spcPct val="100000"/>
              </a:lnSpc>
              <a:buFont typeface="Wingdings 3" charset="2"/>
              <a:buChar char=""/>
            </a:pPr>
            <a:r>
              <a:rPr lang="en-GB" sz="2000">
                <a:solidFill>
                  <a:srgbClr val="B6B7D3"/>
                </a:solidFill>
                <a:latin typeface="Book Antiqua"/>
              </a:rPr>
              <a:t>Quatrième niveau</a:t>
            </a:r>
            <a:endParaRPr/>
          </a:p>
          <a:p>
            <a:pPr lvl="4">
              <a:lnSpc>
                <a:spcPct val="100000"/>
              </a:lnSpc>
              <a:buFont typeface="Wingdings 2" charset="2"/>
              <a:buChar char=""/>
            </a:pPr>
            <a:r>
              <a:rPr lang="en-GB" sz="2000">
                <a:solidFill>
                  <a:srgbClr val="B6B7D3"/>
                </a:solidFill>
                <a:latin typeface="Book Antiqua"/>
              </a:rPr>
              <a:t>Cinquième niveau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6416640"/>
            <a:ext cx="213336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fr-FR" sz="1200" b="1">
                <a:solidFill>
                  <a:srgbClr val="86879C"/>
                </a:solidFill>
                <a:latin typeface="Arial"/>
                <a:ea typeface="MS Gothic"/>
              </a:rPr>
              <a:t>10/01/2020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416640"/>
            <a:ext cx="289512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7924680" y="6416640"/>
            <a:ext cx="761760" cy="364680"/>
          </a:xfrm>
          <a:prstGeom prst="rect">
            <a:avLst/>
          </a:prstGeom>
        </p:spPr>
        <p:txBody>
          <a:bodyPr lIns="0" tIns="45000" rIns="0" bIns="45000" anchor="b"/>
          <a:lstStyle/>
          <a:p>
            <a:pPr>
              <a:lnSpc>
                <a:spcPct val="100000"/>
              </a:lnSpc>
            </a:pPr>
            <a:fld id="{3DFF1B86-8E5E-4CA1-9143-3DE0A0929240}" type="slidenum">
              <a:rPr lang="fr-FR" sz="1200" b="1">
                <a:solidFill>
                  <a:srgbClr val="86879C"/>
                </a:solidFill>
                <a:latin typeface="Arial"/>
                <a:ea typeface="MS Gothic"/>
              </a:rPr>
              <a:pPr>
                <a:lnSpc>
                  <a:spcPct val="100000"/>
                </a:lnSpc>
              </a:p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4100" b="1">
                <a:latin typeface="Lucida Sans"/>
              </a:rPr>
              <a:t>Cliquez pour éditer le format du texte-titreCliquez pour modifier le style du titre</a:t>
            </a:r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/>
          <a:lstStyle/>
          <a:p>
            <a:pPr>
              <a:buSzPct val="25000"/>
              <a:buFont typeface="StarSymbol"/>
              <a:buChar char=""/>
            </a:pPr>
            <a:r>
              <a:rPr lang="en-GB" sz="2600">
                <a:solidFill>
                  <a:srgbClr val="B6B7D3"/>
                </a:solidFill>
                <a:latin typeface="Book Antiqua"/>
              </a:rPr>
              <a:t>Cliquez pour éditer le format du plan de texte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GB" sz="2600">
                <a:solidFill>
                  <a:srgbClr val="B6B7D3"/>
                </a:solidFill>
                <a:latin typeface="Book Antiqua"/>
              </a:rPr>
              <a:t>Second niveau de plan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GB" sz="2600">
                <a:solidFill>
                  <a:srgbClr val="B6B7D3"/>
                </a:solidFill>
                <a:latin typeface="Book Antiqua"/>
              </a:rPr>
              <a:t>Troisième niveau de plan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GB" sz="2600">
                <a:solidFill>
                  <a:srgbClr val="B6B7D3"/>
                </a:solidFill>
                <a:latin typeface="Book Antiqua"/>
              </a:rPr>
              <a:t>Quatrième niveau de plan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GB" sz="2600">
                <a:solidFill>
                  <a:srgbClr val="B6B7D3"/>
                </a:solidFill>
                <a:latin typeface="Book Antiqua"/>
              </a:rPr>
              <a:t>Cinquième niveau de plan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GB" sz="2600">
                <a:solidFill>
                  <a:srgbClr val="B6B7D3"/>
                </a:solidFill>
                <a:latin typeface="Book Antiqua"/>
              </a:rPr>
              <a:t>Sixième niveau de plan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"/>
            </a:pPr>
            <a:r>
              <a:rPr lang="en-GB" sz="2600">
                <a:solidFill>
                  <a:srgbClr val="B6B7D3"/>
                </a:solidFill>
                <a:latin typeface="Book Antiqua"/>
              </a:rPr>
              <a:t>Septième niveau de planCliquez pour modifier les styles du texte du masque</a:t>
            </a:r>
            <a:endParaRPr/>
          </a:p>
          <a:p>
            <a:pPr lvl="1">
              <a:lnSpc>
                <a:spcPct val="100000"/>
              </a:lnSpc>
              <a:buSzPct val="25000"/>
              <a:buFont typeface="Wingdings 2" charset="2"/>
              <a:buChar char=""/>
            </a:pPr>
            <a:r>
              <a:rPr lang="en-GB" sz="2400">
                <a:solidFill>
                  <a:srgbClr val="B6B7D3"/>
                </a:solidFill>
                <a:latin typeface="Book Antiqua"/>
              </a:rPr>
              <a:t>Deuxième niveau</a:t>
            </a:r>
            <a:endParaRPr/>
          </a:p>
          <a:p>
            <a:pPr lvl="2">
              <a:lnSpc>
                <a:spcPct val="100000"/>
              </a:lnSpc>
              <a:buSzPct val="25000"/>
              <a:buFont typeface="Wingdings" charset="2"/>
              <a:buChar char=""/>
            </a:pPr>
            <a:r>
              <a:rPr lang="en-GB" sz="2000">
                <a:solidFill>
                  <a:srgbClr val="B6B7D3"/>
                </a:solidFill>
                <a:latin typeface="Book Antiqua"/>
              </a:rPr>
              <a:t>Troisième niveau</a:t>
            </a:r>
            <a:endParaRPr/>
          </a:p>
          <a:p>
            <a:pPr lvl="3">
              <a:lnSpc>
                <a:spcPct val="100000"/>
              </a:lnSpc>
              <a:buFont typeface="Wingdings 3" charset="2"/>
              <a:buChar char=""/>
            </a:pPr>
            <a:r>
              <a:rPr lang="en-GB">
                <a:solidFill>
                  <a:srgbClr val="B6B7D3"/>
                </a:solidFill>
                <a:latin typeface="Book Antiqua"/>
              </a:rPr>
              <a:t>Quatrième niveau</a:t>
            </a:r>
            <a:endParaRPr/>
          </a:p>
          <a:p>
            <a:pPr lvl="4">
              <a:lnSpc>
                <a:spcPct val="100000"/>
              </a:lnSpc>
              <a:buFont typeface="Wingdings 2" charset="2"/>
              <a:buChar char=""/>
            </a:pPr>
            <a:r>
              <a:rPr lang="en-GB">
                <a:solidFill>
                  <a:srgbClr val="B6B7D3"/>
                </a:solidFill>
                <a:latin typeface="Book Antiqua"/>
              </a:rPr>
              <a:t>Cinquième niveau</a:t>
            </a:r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buSzPct val="25000"/>
              <a:buFont typeface="StarSymbol"/>
              <a:buChar char=""/>
            </a:pPr>
            <a:r>
              <a:rPr lang="en-GB" sz="2600">
                <a:solidFill>
                  <a:srgbClr val="86879C"/>
                </a:solidFill>
                <a:latin typeface="Book Antiqua"/>
              </a:rPr>
              <a:t>Cliquez pour éditer le format du plan de texte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GB" sz="2600">
                <a:solidFill>
                  <a:srgbClr val="86879C"/>
                </a:solidFill>
                <a:latin typeface="Book Antiqua"/>
              </a:rPr>
              <a:t>Second niveau de plan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GB" sz="2600">
                <a:solidFill>
                  <a:srgbClr val="86879C"/>
                </a:solidFill>
                <a:latin typeface="Book Antiqua"/>
              </a:rPr>
              <a:t>Troisième niveau de plan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GB" sz="2600">
                <a:solidFill>
                  <a:srgbClr val="86879C"/>
                </a:solidFill>
                <a:latin typeface="Book Antiqua"/>
              </a:rPr>
              <a:t>Quatrième niveau de plan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GB" sz="2600">
                <a:solidFill>
                  <a:srgbClr val="86879C"/>
                </a:solidFill>
                <a:latin typeface="Book Antiqua"/>
              </a:rPr>
              <a:t>Cinquième niveau de plan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GB" sz="2600">
                <a:solidFill>
                  <a:srgbClr val="86879C"/>
                </a:solidFill>
                <a:latin typeface="Book Antiqua"/>
              </a:rPr>
              <a:t>Sixième niveau de plan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"/>
            </a:pPr>
            <a:r>
              <a:rPr lang="en-GB" sz="2600">
                <a:solidFill>
                  <a:srgbClr val="86879C"/>
                </a:solidFill>
                <a:latin typeface="Book Antiqua"/>
              </a:rPr>
              <a:t>Septième niveau de planCliquez pour modifier les styles du texte du masque</a:t>
            </a:r>
            <a:endParaRPr/>
          </a:p>
          <a:p>
            <a:pPr lvl="1">
              <a:lnSpc>
                <a:spcPct val="100000"/>
              </a:lnSpc>
              <a:buSzPct val="25000"/>
              <a:buFont typeface="Wingdings 2" charset="2"/>
              <a:buChar char=""/>
            </a:pPr>
            <a:r>
              <a:rPr lang="en-GB" sz="2400">
                <a:solidFill>
                  <a:srgbClr val="B6B7D3"/>
                </a:solidFill>
                <a:latin typeface="Book Antiqua"/>
              </a:rPr>
              <a:t>Deuxième niveau</a:t>
            </a:r>
            <a:endParaRPr/>
          </a:p>
          <a:p>
            <a:pPr lvl="2">
              <a:lnSpc>
                <a:spcPct val="100000"/>
              </a:lnSpc>
              <a:buSzPct val="25000"/>
              <a:buFont typeface="Wingdings" charset="2"/>
              <a:buChar char=""/>
            </a:pPr>
            <a:r>
              <a:rPr lang="en-GB" sz="2000">
                <a:solidFill>
                  <a:srgbClr val="B6B7D3"/>
                </a:solidFill>
                <a:latin typeface="Book Antiqua"/>
              </a:rPr>
              <a:t>Troisième niveau</a:t>
            </a:r>
            <a:endParaRPr/>
          </a:p>
          <a:p>
            <a:pPr lvl="3">
              <a:lnSpc>
                <a:spcPct val="100000"/>
              </a:lnSpc>
              <a:buFont typeface="Wingdings 3" charset="2"/>
              <a:buChar char=""/>
            </a:pPr>
            <a:r>
              <a:rPr lang="en-GB">
                <a:solidFill>
                  <a:srgbClr val="B6B7D3"/>
                </a:solidFill>
                <a:latin typeface="Book Antiqua"/>
              </a:rPr>
              <a:t>Quatrième niveau</a:t>
            </a:r>
            <a:endParaRPr/>
          </a:p>
          <a:p>
            <a:pPr lvl="4">
              <a:lnSpc>
                <a:spcPct val="100000"/>
              </a:lnSpc>
              <a:buFont typeface="Wingdings 2" charset="2"/>
              <a:buChar char=""/>
            </a:pPr>
            <a:r>
              <a:rPr lang="en-GB">
                <a:solidFill>
                  <a:srgbClr val="B6B7D3"/>
                </a:solidFill>
                <a:latin typeface="Book Antiqua"/>
              </a:rPr>
              <a:t>Cinquième niveau</a:t>
            </a:r>
            <a:endParaRPr/>
          </a:p>
        </p:txBody>
      </p:sp>
      <p:sp>
        <p:nvSpPr>
          <p:cNvPr id="81" name="PlaceHolder 4"/>
          <p:cNvSpPr>
            <a:spLocks noGrp="1"/>
          </p:cNvSpPr>
          <p:nvPr>
            <p:ph type="dt"/>
          </p:nvPr>
        </p:nvSpPr>
        <p:spPr>
          <a:xfrm>
            <a:off x="457200" y="6416640"/>
            <a:ext cx="213336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fr-FR" sz="2600" b="1">
                <a:solidFill>
                  <a:srgbClr val="86879C"/>
                </a:solidFill>
                <a:latin typeface="Arial"/>
                <a:ea typeface="MS Gothic"/>
              </a:rPr>
              <a:t>10/01/2020</a:t>
            </a:r>
            <a:endParaRPr/>
          </a:p>
        </p:txBody>
      </p:sp>
      <p:sp>
        <p:nvSpPr>
          <p:cNvPr id="82" name="PlaceHolder 5"/>
          <p:cNvSpPr>
            <a:spLocks noGrp="1"/>
          </p:cNvSpPr>
          <p:nvPr>
            <p:ph type="ftr"/>
          </p:nvPr>
        </p:nvSpPr>
        <p:spPr>
          <a:xfrm>
            <a:off x="3124080" y="6416640"/>
            <a:ext cx="289512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endParaRPr/>
          </a:p>
        </p:txBody>
      </p:sp>
      <p:sp>
        <p:nvSpPr>
          <p:cNvPr id="83" name="PlaceHolder 6"/>
          <p:cNvSpPr>
            <a:spLocks noGrp="1"/>
          </p:cNvSpPr>
          <p:nvPr>
            <p:ph type="sldNum"/>
          </p:nvPr>
        </p:nvSpPr>
        <p:spPr>
          <a:xfrm>
            <a:off x="7924680" y="6416640"/>
            <a:ext cx="761760" cy="364680"/>
          </a:xfrm>
          <a:prstGeom prst="rect">
            <a:avLst/>
          </a:prstGeom>
        </p:spPr>
        <p:txBody>
          <a:bodyPr lIns="0" tIns="45000" rIns="0" bIns="45000" anchor="b"/>
          <a:lstStyle/>
          <a:p>
            <a:pPr>
              <a:lnSpc>
                <a:spcPct val="100000"/>
              </a:lnSpc>
            </a:pPr>
            <a:fld id="{383548B8-90AC-46AE-91BC-78EC577F62DB}" type="slidenum">
              <a:rPr lang="fr-FR" sz="1200" b="1">
                <a:solidFill>
                  <a:srgbClr val="86879C"/>
                </a:solidFill>
                <a:latin typeface="Arial"/>
                <a:ea typeface="MS Gothic"/>
              </a:rPr>
              <a:pPr>
                <a:lnSpc>
                  <a:spcPct val="100000"/>
                </a:lnSpc>
              </a:p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4100" b="1">
                <a:latin typeface="Lucida Sans"/>
              </a:rPr>
              <a:t>Cliquez pour éditer le format du texte-titreCliquez pour modifier le style du titre</a:t>
            </a:r>
            <a:endParaRPr/>
          </a:p>
        </p:txBody>
      </p:sp>
      <p:sp>
        <p:nvSpPr>
          <p:cNvPr id="119" name="PlaceHolder 2"/>
          <p:cNvSpPr>
            <a:spLocks noGrp="1"/>
          </p:cNvSpPr>
          <p:nvPr>
            <p:ph type="dt"/>
          </p:nvPr>
        </p:nvSpPr>
        <p:spPr>
          <a:xfrm>
            <a:off x="457200" y="6416640"/>
            <a:ext cx="213336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fr-FR" sz="1200" b="1">
                <a:solidFill>
                  <a:srgbClr val="86879C"/>
                </a:solidFill>
                <a:latin typeface="Arial"/>
                <a:ea typeface="MS Gothic"/>
              </a:rPr>
              <a:t>10/01/2020</a:t>
            </a:r>
            <a:endParaRPr/>
          </a:p>
        </p:txBody>
      </p:sp>
      <p:sp>
        <p:nvSpPr>
          <p:cNvPr id="120" name="PlaceHolder 3"/>
          <p:cNvSpPr>
            <a:spLocks noGrp="1"/>
          </p:cNvSpPr>
          <p:nvPr>
            <p:ph type="ftr"/>
          </p:nvPr>
        </p:nvSpPr>
        <p:spPr>
          <a:xfrm>
            <a:off x="3124080" y="6416640"/>
            <a:ext cx="289512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endParaRPr/>
          </a:p>
        </p:txBody>
      </p:sp>
      <p:sp>
        <p:nvSpPr>
          <p:cNvPr id="121" name="PlaceHolder 4"/>
          <p:cNvSpPr>
            <a:spLocks noGrp="1"/>
          </p:cNvSpPr>
          <p:nvPr>
            <p:ph type="sldNum"/>
          </p:nvPr>
        </p:nvSpPr>
        <p:spPr>
          <a:xfrm>
            <a:off x="7924680" y="6416640"/>
            <a:ext cx="761760" cy="364680"/>
          </a:xfrm>
          <a:prstGeom prst="rect">
            <a:avLst/>
          </a:prstGeom>
        </p:spPr>
        <p:txBody>
          <a:bodyPr lIns="0" tIns="45000" rIns="0" bIns="45000" anchor="b"/>
          <a:lstStyle/>
          <a:p>
            <a:pPr>
              <a:lnSpc>
                <a:spcPct val="100000"/>
              </a:lnSpc>
            </a:pPr>
            <a:fld id="{6D871434-DFF5-4C96-8648-8609E4E717EE}" type="slidenum">
              <a:rPr lang="fr-FR" sz="1200" b="1">
                <a:solidFill>
                  <a:srgbClr val="86879C"/>
                </a:solidFill>
                <a:latin typeface="Arial"/>
                <a:ea typeface="MS Gothic"/>
              </a:rPr>
              <a:pPr>
                <a:lnSpc>
                  <a:spcPct val="100000"/>
                </a:lnSpc>
              </a:pPr>
              <a:t>‹N°›</a:t>
            </a:fld>
            <a:endParaRPr/>
          </a:p>
        </p:txBody>
      </p:sp>
      <p:sp>
        <p:nvSpPr>
          <p:cNvPr id="122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n-GB"/>
              <a:t>Cliquez pour éditer le format du plan de texte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GB"/>
              <a:t>Second niveau de plan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GB"/>
              <a:t>Troisième niveau de plan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GB"/>
              <a:t>Quatrième niveau de plan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GB"/>
              <a:t>Cinquième niveau de plan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GB"/>
              <a:t>Sixième niveau de plan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GB"/>
              <a:t>Septième niveau de plan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-versailles.fr/cio-ermo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819000" y="3357000"/>
            <a:ext cx="7505280" cy="113616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</a:pPr>
            <a:r>
              <a:rPr lang="fr-FR" sz="7200" b="1" dirty="0">
                <a:solidFill>
                  <a:srgbClr val="884DA7"/>
                </a:solidFill>
                <a:ea typeface="MS Gothic"/>
              </a:rPr>
              <a:t>APRÈS LA 3</a:t>
            </a:r>
            <a:r>
              <a:rPr lang="fr-FR" sz="7200" b="1" baseline="30000" dirty="0">
                <a:solidFill>
                  <a:srgbClr val="884DA7"/>
                </a:solidFill>
                <a:ea typeface="MS Gothic"/>
              </a:rPr>
              <a:t>ème</a:t>
            </a:r>
            <a:endParaRPr dirty="0"/>
          </a:p>
        </p:txBody>
      </p:sp>
      <p:sp>
        <p:nvSpPr>
          <p:cNvPr id="163" name="CustomShape 2"/>
          <p:cNvSpPr/>
          <p:nvPr/>
        </p:nvSpPr>
        <p:spPr>
          <a:xfrm>
            <a:off x="2583720" y="5953320"/>
            <a:ext cx="3976200" cy="49896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</a:pPr>
            <a:r>
              <a:rPr lang="fr-FR" sz="2800" b="1">
                <a:solidFill>
                  <a:srgbClr val="884DA7"/>
                </a:solidFill>
                <a:latin typeface="Lucida Handwriting"/>
                <a:ea typeface="MS Gothic"/>
              </a:rPr>
              <a:t>Année 2019-2020</a:t>
            </a:r>
            <a:endParaRPr/>
          </a:p>
        </p:txBody>
      </p:sp>
      <p:pic>
        <p:nvPicPr>
          <p:cNvPr id="164" name="Picture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60" y="0"/>
            <a:ext cx="2431800" cy="1556280"/>
          </a:xfrm>
          <a:prstGeom prst="rect">
            <a:avLst/>
          </a:prstGeom>
          <a:ln>
            <a:noFill/>
          </a:ln>
        </p:spPr>
      </p:pic>
      <p:pic>
        <p:nvPicPr>
          <p:cNvPr id="166" name="Picture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24000" y="260640"/>
            <a:ext cx="2528280" cy="25282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699898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CustomShape 1"/>
          <p:cNvSpPr/>
          <p:nvPr/>
        </p:nvSpPr>
        <p:spPr>
          <a:xfrm>
            <a:off x="0" y="908640"/>
            <a:ext cx="9143640" cy="1659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200" b="1">
                <a:solidFill>
                  <a:srgbClr val="884DA7"/>
                </a:solidFill>
                <a:latin typeface="Calibri"/>
                <a:ea typeface="MS Gothic"/>
              </a:rPr>
              <a:t>Le principe :</a:t>
            </a:r>
            <a:endParaRPr/>
          </a:p>
          <a:p>
            <a:pPr lvl="1" algn="just">
              <a:lnSpc>
                <a:spcPct val="100000"/>
              </a:lnSpc>
              <a:buFont typeface="Wingdings" charset="2"/>
              <a:buChar char=""/>
            </a:pPr>
            <a:r>
              <a:rPr lang="fr-FR" sz="2200" b="1">
                <a:solidFill>
                  <a:srgbClr val="161616"/>
                </a:solidFill>
                <a:latin typeface="Calibri"/>
                <a:ea typeface="MS Gothic"/>
              </a:rPr>
              <a:t>Temps partagé entre l’entreprise et le centre de formation.</a:t>
            </a:r>
            <a:endParaRPr/>
          </a:p>
          <a:p>
            <a:pPr lvl="1" algn="just">
              <a:lnSpc>
                <a:spcPct val="100000"/>
              </a:lnSpc>
              <a:buFont typeface="Wingdings" charset="2"/>
              <a:buChar char=""/>
            </a:pPr>
            <a:r>
              <a:rPr lang="fr-FR" sz="2200" b="1">
                <a:solidFill>
                  <a:srgbClr val="161616"/>
                </a:solidFill>
                <a:latin typeface="Calibri"/>
                <a:ea typeface="MS Gothic"/>
              </a:rPr>
              <a:t>Statut de salarié et non d’étudiant.</a:t>
            </a:r>
            <a:endParaRPr/>
          </a:p>
          <a:p>
            <a:pPr lvl="1" algn="just">
              <a:lnSpc>
                <a:spcPct val="100000"/>
              </a:lnSpc>
              <a:buFont typeface="Wingdings" charset="2"/>
              <a:buChar char=""/>
            </a:pPr>
            <a:r>
              <a:rPr lang="fr-FR" sz="2200" b="1">
                <a:solidFill>
                  <a:srgbClr val="161616"/>
                </a:solidFill>
                <a:latin typeface="Calibri"/>
                <a:ea typeface="MS Gothic"/>
              </a:rPr>
              <a:t>Attention à la charge de travail importante.</a:t>
            </a:r>
            <a:endParaRPr/>
          </a:p>
        </p:txBody>
      </p:sp>
      <p:sp>
        <p:nvSpPr>
          <p:cNvPr id="272" name="CustomShape 2"/>
          <p:cNvSpPr/>
          <p:nvPr/>
        </p:nvSpPr>
        <p:spPr>
          <a:xfrm>
            <a:off x="0" y="3285000"/>
            <a:ext cx="9143640" cy="2818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200" b="1">
                <a:solidFill>
                  <a:srgbClr val="884DA7"/>
                </a:solidFill>
                <a:latin typeface="Calibri"/>
                <a:ea typeface="MS Gothic"/>
              </a:rPr>
              <a:t>Quelques conseils pour chercher une entreprise :</a:t>
            </a:r>
            <a:endParaRPr/>
          </a:p>
          <a:p>
            <a:pPr lvl="1">
              <a:lnSpc>
                <a:spcPct val="100000"/>
              </a:lnSpc>
              <a:buFont typeface="Wingdings" charset="2"/>
              <a:buChar char=""/>
            </a:pPr>
            <a:r>
              <a:rPr lang="fr-FR" sz="2200" b="1">
                <a:solidFill>
                  <a:srgbClr val="161616"/>
                </a:solidFill>
                <a:latin typeface="Calibri"/>
                <a:ea typeface="MS Gothic"/>
              </a:rPr>
              <a:t>Commencer tôt et faire jouer son réseau relationnel.</a:t>
            </a:r>
            <a:endParaRPr/>
          </a:p>
          <a:p>
            <a:pPr lvl="1" algn="just">
              <a:lnSpc>
                <a:spcPct val="100000"/>
              </a:lnSpc>
              <a:buFont typeface="Wingdings" charset="2"/>
              <a:buChar char=""/>
            </a:pPr>
            <a:r>
              <a:rPr lang="fr-FR" sz="2200" b="1">
                <a:solidFill>
                  <a:srgbClr val="161616"/>
                </a:solidFill>
                <a:latin typeface="Calibri"/>
                <a:ea typeface="MS Gothic"/>
              </a:rPr>
              <a:t>Consulter les annonces de la presse, de Pôle Emploi, les sites internet des entreprises.  </a:t>
            </a:r>
            <a:endParaRPr/>
          </a:p>
          <a:p>
            <a:pPr lvl="1" algn="just">
              <a:lnSpc>
                <a:spcPct val="100000"/>
              </a:lnSpc>
              <a:buFont typeface="Wingdings" charset="2"/>
              <a:buChar char=""/>
            </a:pPr>
            <a:r>
              <a:rPr lang="fr-FR" sz="2200" b="1">
                <a:solidFill>
                  <a:srgbClr val="161616"/>
                </a:solidFill>
                <a:latin typeface="Calibri"/>
                <a:ea typeface="MS Gothic"/>
              </a:rPr>
              <a:t>Participer à des forums, aux salons, aux journées « Portes ouvertes».</a:t>
            </a:r>
            <a:endParaRPr/>
          </a:p>
          <a:p>
            <a:pPr lvl="1" algn="just">
              <a:lnSpc>
                <a:spcPct val="100000"/>
              </a:lnSpc>
              <a:buFont typeface="Wingdings" charset="2"/>
              <a:buChar char=""/>
            </a:pPr>
            <a:r>
              <a:rPr lang="fr-FR" sz="2200" b="1">
                <a:solidFill>
                  <a:srgbClr val="161616"/>
                </a:solidFill>
                <a:latin typeface="Calibri"/>
                <a:ea typeface="MS Gothic"/>
              </a:rPr>
              <a:t>Faire des candidatures spontanées en adressant CV et LM.</a:t>
            </a:r>
            <a:endParaRPr/>
          </a:p>
          <a:p>
            <a:pPr lvl="1" algn="just">
              <a:lnSpc>
                <a:spcPct val="100000"/>
              </a:lnSpc>
              <a:buFont typeface="Wingdings" charset="2"/>
              <a:buChar char=""/>
            </a:pPr>
            <a:r>
              <a:rPr lang="fr-FR" sz="2200" b="1">
                <a:solidFill>
                  <a:srgbClr val="161616"/>
                </a:solidFill>
                <a:latin typeface="Calibri"/>
                <a:ea typeface="MS Gothic"/>
              </a:rPr>
              <a:t>Tenir un journal de bord de ses démarches/relancer par téléphone après 8-10 jours si pas de réponse (préparez votre appel).</a:t>
            </a:r>
            <a:endParaRPr/>
          </a:p>
        </p:txBody>
      </p:sp>
      <p:pic>
        <p:nvPicPr>
          <p:cNvPr id="274" name="Imag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56000" y="1976760"/>
            <a:ext cx="2508120" cy="1218240"/>
          </a:xfrm>
          <a:prstGeom prst="rect">
            <a:avLst/>
          </a:prstGeom>
          <a:ln>
            <a:noFill/>
          </a:ln>
        </p:spPr>
      </p:pic>
      <p:sp>
        <p:nvSpPr>
          <p:cNvPr id="6" name="CustomShape 10"/>
          <p:cNvSpPr/>
          <p:nvPr/>
        </p:nvSpPr>
        <p:spPr>
          <a:xfrm>
            <a:off x="0" y="170640"/>
            <a:ext cx="9144000" cy="553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95000"/>
              </a:lnSpc>
            </a:pPr>
            <a:r>
              <a:rPr lang="fr-FR" sz="3200" b="1" dirty="0">
                <a:solidFill>
                  <a:srgbClr val="884DA7"/>
                </a:solidFill>
                <a:latin typeface="Lucida Handwriting"/>
                <a:ea typeface="MS Gothic"/>
              </a:rPr>
              <a:t>Apprentissage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CustomShape 1"/>
          <p:cNvSpPr/>
          <p:nvPr/>
        </p:nvSpPr>
        <p:spPr>
          <a:xfrm>
            <a:off x="605880" y="5294520"/>
            <a:ext cx="5045760" cy="398880"/>
          </a:xfrm>
          <a:prstGeom prst="rect">
            <a:avLst/>
          </a:prstGeom>
          <a:noFill/>
          <a:ln>
            <a:noFill/>
          </a:ln>
        </p:spPr>
        <p:txBody>
          <a:bodyPr lIns="210960" tIns="61920" rIns="55440" bIns="61920" anchor="ctr"/>
          <a:lstStyle/>
          <a:p>
            <a:pPr>
              <a:lnSpc>
                <a:spcPct val="100000"/>
              </a:lnSpc>
            </a:pPr>
            <a:r>
              <a:rPr lang="fr-FR" b="1" i="1">
                <a:solidFill>
                  <a:srgbClr val="884DA7"/>
                </a:solidFill>
                <a:latin typeface="Calibri"/>
                <a:ea typeface="MS Gothic"/>
              </a:rPr>
              <a:t>Rémunération brute minimale au 1</a:t>
            </a:r>
            <a:r>
              <a:rPr lang="fr-FR" b="1" i="1" baseline="30000">
                <a:solidFill>
                  <a:srgbClr val="884DA7"/>
                </a:solidFill>
                <a:latin typeface="Calibri"/>
                <a:ea typeface="MS Gothic"/>
              </a:rPr>
              <a:t>er</a:t>
            </a:r>
            <a:r>
              <a:rPr lang="fr-FR" b="1" i="1">
                <a:solidFill>
                  <a:srgbClr val="884DA7"/>
                </a:solidFill>
                <a:latin typeface="Calibri"/>
                <a:ea typeface="MS Gothic"/>
              </a:rPr>
              <a:t> janvier 2020</a:t>
            </a:r>
            <a:endParaRPr/>
          </a:p>
        </p:txBody>
      </p:sp>
      <p:graphicFrame>
        <p:nvGraphicFramePr>
          <p:cNvPr id="276" name="Table 2"/>
          <p:cNvGraphicFramePr/>
          <p:nvPr/>
        </p:nvGraphicFramePr>
        <p:xfrm>
          <a:off x="611640" y="1989000"/>
          <a:ext cx="7848360" cy="2952000"/>
        </p:xfrm>
        <a:graphic>
          <a:graphicData uri="http://schemas.openxmlformats.org/drawingml/2006/table">
            <a:tbl>
              <a:tblPr/>
              <a:tblGrid>
                <a:gridCol w="2154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9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2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95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200" b="1">
                          <a:solidFill>
                            <a:srgbClr val="884DA7"/>
                          </a:solidFill>
                          <a:latin typeface="Calibri"/>
                        </a:rPr>
                        <a:t>Age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200" b="1">
                          <a:solidFill>
                            <a:srgbClr val="884DA7"/>
                          </a:solidFill>
                          <a:latin typeface="Calibri"/>
                        </a:rPr>
                        <a:t>1</a:t>
                      </a:r>
                      <a:r>
                        <a:rPr lang="fr-FR" sz="2200" b="1" baseline="30000">
                          <a:solidFill>
                            <a:srgbClr val="884DA7"/>
                          </a:solidFill>
                          <a:latin typeface="Calibri"/>
                        </a:rPr>
                        <a:t>ère</a:t>
                      </a:r>
                      <a:r>
                        <a:rPr lang="fr-FR" sz="2200" b="1">
                          <a:solidFill>
                            <a:srgbClr val="884DA7"/>
                          </a:solidFill>
                          <a:latin typeface="Calibri"/>
                        </a:rPr>
                        <a:t> année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200" b="1">
                          <a:solidFill>
                            <a:srgbClr val="884DA7"/>
                          </a:solidFill>
                          <a:latin typeface="Calibri"/>
                        </a:rPr>
                        <a:t>de contrat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200" b="1">
                          <a:solidFill>
                            <a:srgbClr val="884DA7"/>
                          </a:solidFill>
                          <a:latin typeface="Calibri"/>
                        </a:rPr>
                        <a:t>2</a:t>
                      </a:r>
                      <a:r>
                        <a:rPr lang="fr-FR" sz="2200" b="1" baseline="30000">
                          <a:solidFill>
                            <a:srgbClr val="884DA7"/>
                          </a:solidFill>
                          <a:latin typeface="Calibri"/>
                        </a:rPr>
                        <a:t>e</a:t>
                      </a:r>
                      <a:r>
                        <a:rPr lang="fr-FR" sz="2200" b="1">
                          <a:solidFill>
                            <a:srgbClr val="884DA7"/>
                          </a:solidFill>
                          <a:latin typeface="Calibri"/>
                        </a:rPr>
                        <a:t> année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200" b="1">
                          <a:solidFill>
                            <a:srgbClr val="884DA7"/>
                          </a:solidFill>
                          <a:latin typeface="Calibri"/>
                        </a:rPr>
                        <a:t>de contrat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200" b="1">
                          <a:solidFill>
                            <a:srgbClr val="884DA7"/>
                          </a:solidFill>
                          <a:latin typeface="Calibri"/>
                        </a:rPr>
                        <a:t>3</a:t>
                      </a:r>
                      <a:r>
                        <a:rPr lang="fr-FR" sz="2200" b="1" baseline="30000">
                          <a:solidFill>
                            <a:srgbClr val="884DA7"/>
                          </a:solidFill>
                          <a:latin typeface="Calibri"/>
                        </a:rPr>
                        <a:t>e</a:t>
                      </a:r>
                      <a:r>
                        <a:rPr lang="fr-FR" sz="2200" b="1">
                          <a:solidFill>
                            <a:srgbClr val="884DA7"/>
                          </a:solidFill>
                          <a:latin typeface="Calibri"/>
                        </a:rPr>
                        <a:t> année 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200" b="1">
                          <a:solidFill>
                            <a:srgbClr val="884DA7"/>
                          </a:solidFill>
                          <a:latin typeface="Calibri"/>
                        </a:rPr>
                        <a:t>de contrat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4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>
                          <a:solidFill>
                            <a:srgbClr val="161616"/>
                          </a:solidFill>
                          <a:latin typeface="Calibri"/>
                        </a:rPr>
                        <a:t>Moins de 18 ans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>
                          <a:solidFill>
                            <a:srgbClr val="161616"/>
                          </a:solidFill>
                          <a:latin typeface="Calibri"/>
                        </a:rPr>
                        <a:t>415,64  €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>
                          <a:solidFill>
                            <a:srgbClr val="161616"/>
                          </a:solidFill>
                          <a:latin typeface="Calibri"/>
                        </a:rPr>
                        <a:t>600,37 €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>
                          <a:solidFill>
                            <a:srgbClr val="161616"/>
                          </a:solidFill>
                          <a:latin typeface="Calibri"/>
                        </a:rPr>
                        <a:t>846,68 €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84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>
                          <a:solidFill>
                            <a:srgbClr val="161616"/>
                          </a:solidFill>
                          <a:latin typeface="Calibri"/>
                        </a:rPr>
                        <a:t>De 18 à 20 ans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>
                          <a:solidFill>
                            <a:srgbClr val="161616"/>
                          </a:solidFill>
                          <a:latin typeface="Calibri"/>
                        </a:rPr>
                        <a:t>661,95 €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>
                          <a:solidFill>
                            <a:srgbClr val="161616"/>
                          </a:solidFill>
                          <a:latin typeface="Calibri"/>
                        </a:rPr>
                        <a:t>785,10 €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>
                          <a:solidFill>
                            <a:srgbClr val="161616"/>
                          </a:solidFill>
                          <a:latin typeface="Calibri"/>
                        </a:rPr>
                        <a:t>1031,41 €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>
                          <a:solidFill>
                            <a:srgbClr val="161616"/>
                          </a:solidFill>
                          <a:latin typeface="Calibri"/>
                        </a:rPr>
                        <a:t>21 ans et plus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>
                          <a:solidFill>
                            <a:srgbClr val="161616"/>
                          </a:solidFill>
                          <a:latin typeface="Calibri"/>
                        </a:rPr>
                        <a:t>815,89 €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>
                          <a:solidFill>
                            <a:srgbClr val="161616"/>
                          </a:solidFill>
                          <a:latin typeface="Calibri"/>
                        </a:rPr>
                        <a:t>939,04 €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>
                          <a:solidFill>
                            <a:srgbClr val="161616"/>
                          </a:solidFill>
                          <a:latin typeface="Calibri"/>
                        </a:rPr>
                        <a:t>1 200,74 €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77" name="CustomShape 3"/>
          <p:cNvSpPr/>
          <p:nvPr/>
        </p:nvSpPr>
        <p:spPr>
          <a:xfrm>
            <a:off x="2457000" y="207000"/>
            <a:ext cx="4230000" cy="553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95000"/>
              </a:lnSpc>
            </a:pPr>
            <a:r>
              <a:rPr lang="fr-FR" sz="3200" b="1" dirty="0">
                <a:solidFill>
                  <a:srgbClr val="884DA7"/>
                </a:solidFill>
                <a:latin typeface="+mj-lt"/>
                <a:ea typeface="MS Gothic"/>
              </a:rPr>
              <a:t>Le salaire des apprentis</a:t>
            </a:r>
          </a:p>
        </p:txBody>
      </p:sp>
      <p:pic>
        <p:nvPicPr>
          <p:cNvPr id="278" name="Imag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87000" y="5085360"/>
            <a:ext cx="1532520" cy="1532520"/>
          </a:xfrm>
          <a:prstGeom prst="rect">
            <a:avLst/>
          </a:prstGeom>
          <a:ln>
            <a:noFill/>
          </a:ln>
        </p:spPr>
      </p:pic>
      <p:pic>
        <p:nvPicPr>
          <p:cNvPr id="279" name="Imag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7640" y="113040"/>
            <a:ext cx="1523520" cy="1523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Image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7760" y="4869000"/>
            <a:ext cx="952200" cy="1523520"/>
          </a:xfrm>
          <a:prstGeom prst="rect">
            <a:avLst/>
          </a:prstGeom>
          <a:ln>
            <a:noFill/>
          </a:ln>
        </p:spPr>
      </p:pic>
      <p:sp>
        <p:nvSpPr>
          <p:cNvPr id="281" name="CustomShape 1"/>
          <p:cNvSpPr/>
          <p:nvPr/>
        </p:nvSpPr>
        <p:spPr>
          <a:xfrm>
            <a:off x="1715390" y="5537554"/>
            <a:ext cx="3559680" cy="5778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200" b="1" dirty="0">
                <a:solidFill>
                  <a:srgbClr val="161616"/>
                </a:solidFill>
                <a:latin typeface="Calibri"/>
                <a:ea typeface="MS Gothic"/>
              </a:rPr>
              <a:t>Grande place aux cours théoriques</a:t>
            </a:r>
            <a:endParaRPr dirty="0"/>
          </a:p>
        </p:txBody>
      </p:sp>
      <p:sp>
        <p:nvSpPr>
          <p:cNvPr id="282" name="CustomShape 2"/>
          <p:cNvSpPr/>
          <p:nvPr/>
        </p:nvSpPr>
        <p:spPr>
          <a:xfrm>
            <a:off x="179640" y="1812960"/>
            <a:ext cx="8784720" cy="32004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</a:pPr>
            <a:r>
              <a:rPr lang="fr-FR" sz="6000" b="1" dirty="0">
                <a:solidFill>
                  <a:srgbClr val="884DA7"/>
                </a:solidFill>
                <a:latin typeface="+mj-lt"/>
                <a:ea typeface="MS Gothic"/>
              </a:rPr>
              <a:t>VOIE GENERALE </a:t>
            </a:r>
          </a:p>
          <a:p>
            <a:pPr algn="ctr">
              <a:lnSpc>
                <a:spcPct val="95000"/>
              </a:lnSpc>
            </a:pPr>
            <a:r>
              <a:rPr lang="fr-FR" sz="6000" b="1" dirty="0">
                <a:solidFill>
                  <a:srgbClr val="884DA7"/>
                </a:solidFill>
                <a:latin typeface="+mj-lt"/>
                <a:ea typeface="MS Gothic"/>
              </a:rPr>
              <a:t>ET </a:t>
            </a:r>
          </a:p>
          <a:p>
            <a:pPr algn="ctr">
              <a:lnSpc>
                <a:spcPct val="95000"/>
              </a:lnSpc>
            </a:pPr>
            <a:r>
              <a:rPr lang="fr-FR" sz="6000" b="1" dirty="0">
                <a:solidFill>
                  <a:srgbClr val="884DA7"/>
                </a:solidFill>
                <a:latin typeface="+mj-lt"/>
                <a:ea typeface="MS Gothic"/>
              </a:rPr>
              <a:t>TECHNOLOGIQUE</a:t>
            </a:r>
          </a:p>
        </p:txBody>
      </p:sp>
      <p:pic>
        <p:nvPicPr>
          <p:cNvPr id="283" name="Image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1680" y="5301360"/>
            <a:ext cx="1435680" cy="923040"/>
          </a:xfrm>
          <a:prstGeom prst="rect">
            <a:avLst/>
          </a:prstGeom>
          <a:ln>
            <a:noFill/>
          </a:ln>
        </p:spPr>
      </p:pic>
      <p:pic>
        <p:nvPicPr>
          <p:cNvPr id="284" name="Image 1"/>
          <p:cNvPicPr/>
          <p:nvPr/>
        </p:nvPicPr>
        <p:blipFill>
          <a:blip r:embed="rId5" cstate="print"/>
          <a:srcRect b="12053"/>
          <a:stretch>
            <a:fillRect/>
          </a:stretch>
        </p:blipFill>
        <p:spPr>
          <a:xfrm rot="1652400">
            <a:off x="7340760" y="356760"/>
            <a:ext cx="1346040" cy="1282680"/>
          </a:xfrm>
          <a:prstGeom prst="rect">
            <a:avLst/>
          </a:prstGeom>
          <a:ln>
            <a:noFill/>
          </a:ln>
        </p:spPr>
      </p:pic>
      <p:pic>
        <p:nvPicPr>
          <p:cNvPr id="285" name="Image 5"/>
          <p:cNvPicPr/>
          <p:nvPr/>
        </p:nvPicPr>
        <p:blipFill>
          <a:blip r:embed="rId6" cstate="print"/>
          <a:stretch>
            <a:fillRect/>
          </a:stretch>
        </p:blipFill>
        <p:spPr>
          <a:xfrm rot="20076000">
            <a:off x="395280" y="343800"/>
            <a:ext cx="1276200" cy="1286280"/>
          </a:xfrm>
          <a:prstGeom prst="rect">
            <a:avLst/>
          </a:prstGeom>
          <a:ln>
            <a:noFill/>
          </a:ln>
        </p:spPr>
      </p:pic>
      <p:pic>
        <p:nvPicPr>
          <p:cNvPr id="286" name="Image 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58920" y="188640"/>
            <a:ext cx="1225440" cy="1535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3" name="Rectangle 32"/>
          <p:cNvGrpSpPr>
            <a:grpSpLocks/>
          </p:cNvGrpSpPr>
          <p:nvPr/>
        </p:nvGrpSpPr>
        <p:grpSpPr bwMode="auto">
          <a:xfrm>
            <a:off x="139310" y="1412777"/>
            <a:ext cx="6736946" cy="703362"/>
            <a:chOff x="274" y="1029"/>
            <a:chExt cx="4343" cy="334"/>
          </a:xfrm>
        </p:grpSpPr>
        <p:pic>
          <p:nvPicPr>
            <p:cNvPr id="12331" name="Rectangle 32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4" y="1029"/>
              <a:ext cx="4343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32" name="Text Box 6"/>
            <p:cNvSpPr txBox="1">
              <a:spLocks noChangeArrowheads="1"/>
            </p:cNvSpPr>
            <p:nvPr/>
          </p:nvSpPr>
          <p:spPr bwMode="auto">
            <a:xfrm>
              <a:off x="274" y="1039"/>
              <a:ext cx="4287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fr-FR" dirty="0">
                  <a:solidFill>
                    <a:srgbClr val="FEF86C"/>
                  </a:solidFill>
                  <a:latin typeface="Calibri" pitchFamily="34" charset="0"/>
                </a:rPr>
                <a:t>ENSEIGNEMENTS COMMUNS</a:t>
              </a:r>
            </a:p>
          </p:txBody>
        </p:sp>
      </p:grpSp>
      <p:grpSp>
        <p:nvGrpSpPr>
          <p:cNvPr id="6" name="Rectangle 35"/>
          <p:cNvGrpSpPr>
            <a:grpSpLocks/>
          </p:cNvGrpSpPr>
          <p:nvPr/>
        </p:nvGrpSpPr>
        <p:grpSpPr bwMode="auto">
          <a:xfrm>
            <a:off x="7610475" y="2181820"/>
            <a:ext cx="1171575" cy="4127500"/>
            <a:chOff x="4742" y="1405"/>
            <a:chExt cx="738" cy="2600"/>
          </a:xfrm>
          <a:solidFill>
            <a:schemeClr val="accent2">
              <a:lumMod val="20000"/>
              <a:lumOff val="80000"/>
            </a:schemeClr>
          </a:solidFill>
        </p:grpSpPr>
        <p:pic>
          <p:nvPicPr>
            <p:cNvPr id="12345" name="Rectangle 3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42" y="1405"/>
              <a:ext cx="738" cy="2600"/>
            </a:xfrm>
            <a:prstGeom prst="rect">
              <a:avLst/>
            </a:prstGeom>
            <a:grpFill/>
            <a:ln w="9525">
              <a:solidFill>
                <a:schemeClr val="accent2">
                  <a:lumMod val="20000"/>
                  <a:lumOff val="80000"/>
                </a:scheme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12346" name="Text Box 18"/>
            <p:cNvSpPr txBox="1">
              <a:spLocks noChangeArrowheads="1"/>
            </p:cNvSpPr>
            <p:nvPr/>
          </p:nvSpPr>
          <p:spPr bwMode="auto">
            <a:xfrm>
              <a:off x="4756" y="1417"/>
              <a:ext cx="716" cy="2581"/>
            </a:xfrm>
            <a:prstGeom prst="rect">
              <a:avLst/>
            </a:prstGeom>
            <a:grpFill/>
            <a:ln w="9525">
              <a:solidFill>
                <a:schemeClr val="accent2">
                  <a:lumMod val="20000"/>
                  <a:lumOff val="80000"/>
                </a:scheme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eaLnBrk="0" hangingPunct="0"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fr-FR" sz="1200"/>
            </a:p>
          </p:txBody>
        </p:sp>
      </p:grpSp>
      <p:grpSp>
        <p:nvGrpSpPr>
          <p:cNvPr id="12298" name="Rectangle 51"/>
          <p:cNvGrpSpPr>
            <a:grpSpLocks/>
          </p:cNvGrpSpPr>
          <p:nvPr/>
        </p:nvGrpSpPr>
        <p:grpSpPr bwMode="auto">
          <a:xfrm>
            <a:off x="6913475" y="1412778"/>
            <a:ext cx="2123018" cy="712886"/>
            <a:chOff x="4742" y="1029"/>
            <a:chExt cx="738" cy="334"/>
          </a:xfrm>
        </p:grpSpPr>
        <p:pic>
          <p:nvPicPr>
            <p:cNvPr id="12329" name="Rectangle 51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42" y="1029"/>
              <a:ext cx="738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30" name="Text Box 21"/>
            <p:cNvSpPr txBox="1">
              <a:spLocks noChangeArrowheads="1"/>
            </p:cNvSpPr>
            <p:nvPr/>
          </p:nvSpPr>
          <p:spPr bwMode="auto">
            <a:xfrm>
              <a:off x="4742" y="1039"/>
              <a:ext cx="730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fr-FR" dirty="0">
                  <a:solidFill>
                    <a:srgbClr val="FEF86C"/>
                  </a:solidFill>
                  <a:latin typeface="Calibri" pitchFamily="34" charset="0"/>
                </a:rPr>
                <a:t>ENSEIGNEMENTS OPTIONNELS</a:t>
              </a:r>
            </a:p>
          </p:txBody>
        </p:sp>
      </p:grpSp>
      <p:graphicFrame>
        <p:nvGraphicFramePr>
          <p:cNvPr id="21" name="Group 1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5257"/>
              </p:ext>
            </p:extLst>
          </p:nvPr>
        </p:nvGraphicFramePr>
        <p:xfrm>
          <a:off x="179388" y="2133600"/>
          <a:ext cx="4608636" cy="46250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808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92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884DA7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Enseignements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884DA7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27709" marR="27709" marT="27709" marB="27709" anchor="ctr" horzOverflow="overflow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884DA7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Nombre d’heures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884DA7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par semaine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884DA7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27709" marR="27709" marT="27709" marB="27709" anchor="ctr" horzOverflow="overflow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Français 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27709" marR="27709" marT="27709" marB="27709" anchor="ctr" horzOverflow="overflow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 h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27709" marR="27709" marT="27709" marB="27709" anchor="ctr" horzOverflow="overflow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1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Histoire-géographie 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27709" marR="27709" marT="27709" marB="27709" anchor="ctr" horzOverflow="overflow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 h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27709" marR="27709" marT="27709" marB="27709" anchor="ctr" horzOverflow="overflow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6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Langue vivante 1 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27709" marR="27709" marT="27709" marB="27709" anchor="ctr" horzOverflow="overflow"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 h 30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27709" marR="27709" marT="27709" marB="27709" anchor="ctr" horzOverflow="overflow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Langue vivante 2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27709" marR="27709" marT="27709" marB="27709" anchor="ctr" horzOverflow="overflow"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6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Mathématiques 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27709" marR="27709" marT="27709" marB="27709" anchor="ctr" horzOverflow="overflow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 h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27709" marR="27709" marT="27709" marB="27709" anchor="ctr" horzOverflow="overflow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8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Physique-chimie 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27709" marR="27709" marT="27709" marB="27709" anchor="ctr" horzOverflow="overflow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 h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27709" marR="27709" marT="27709" marB="27709" anchor="ctr" horzOverflow="overflow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06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Sciences de la vie et de la Terre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27709" marR="27709" marT="27709" marB="27709" anchor="ctr" horzOverflow="overflow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 h 30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27709" marR="27709" marT="27709" marB="27709" anchor="ctr" horzOverflow="overflow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1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Sciences économiques et sociales</a:t>
                      </a:r>
                    </a:p>
                  </a:txBody>
                  <a:tcPr marL="27709" marR="27709" marT="27709" marB="27709" anchor="ctr" horzOverflow="overflow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1 h 30</a:t>
                      </a:r>
                    </a:p>
                  </a:txBody>
                  <a:tcPr marL="27709" marR="27709" marT="27709" marB="27709" anchor="ctr" horzOverflow="overflow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41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Sciences numériques et technologie</a:t>
                      </a:r>
                    </a:p>
                  </a:txBody>
                  <a:tcPr marL="27709" marR="27709" marT="27709" marB="27709" anchor="ctr" horzOverflow="overflow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1 h 30</a:t>
                      </a:r>
                    </a:p>
                  </a:txBody>
                  <a:tcPr marL="27709" marR="27709" marT="27709" marB="27709" anchor="ctr" horzOverflow="overflow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41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Éducation physique et sportive 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27709" marR="27709" marT="27709" marB="27709" anchor="ctr" horzOverflow="overflow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 h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27709" marR="27709" marT="27709" marB="27709" anchor="ctr" horzOverflow="overflow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06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Enseignement moral et civique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27709" marR="27709" marT="27709" marB="27709" anchor="ctr" horzOverflow="overflow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18 h / an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27709" marR="27709" marT="27709" marB="27709" anchor="ctr" horzOverflow="overflow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23" name="Group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825617"/>
              </p:ext>
            </p:extLst>
          </p:nvPr>
        </p:nvGraphicFramePr>
        <p:xfrm>
          <a:off x="4932040" y="2133600"/>
          <a:ext cx="1944043" cy="4607768"/>
        </p:xfrm>
        <a:graphic>
          <a:graphicData uri="http://schemas.openxmlformats.org/drawingml/2006/table">
            <a:tbl>
              <a:tblPr/>
              <a:tblGrid>
                <a:gridCol w="1944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84DA7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Accompagnement</a:t>
                      </a:r>
                    </a:p>
                  </a:txBody>
                  <a:tcPr marL="36000" marR="36000" marT="46800" marB="468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29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Accompagnement personnalisé selon les besoins des élèves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Accompagnement au choix de l’orientation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(54h)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" name="Group 1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17542"/>
              </p:ext>
            </p:extLst>
          </p:nvPr>
        </p:nvGraphicFramePr>
        <p:xfrm>
          <a:off x="6948264" y="2133600"/>
          <a:ext cx="2067936" cy="4607768"/>
        </p:xfrm>
        <a:graphic>
          <a:graphicData uri="http://schemas.openxmlformats.org/drawingml/2006/table">
            <a:tbl>
              <a:tblPr/>
              <a:tblGrid>
                <a:gridCol w="2067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08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84DA7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2 enseignements optionnels au plus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69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1 enseignement général au choix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1 enseignement technologique au choix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CustomShape 1"/>
          <p:cNvSpPr/>
          <p:nvPr/>
        </p:nvSpPr>
        <p:spPr>
          <a:xfrm>
            <a:off x="285840" y="260640"/>
            <a:ext cx="8572320" cy="93456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3200" b="1" dirty="0">
                <a:solidFill>
                  <a:srgbClr val="884DA7"/>
                </a:solidFill>
                <a:ea typeface="MS Gothic"/>
              </a:rPr>
              <a:t>Organisation de la classe de 2</a:t>
            </a:r>
            <a:r>
              <a:rPr lang="fr-FR" sz="3200" b="1" baseline="30000" dirty="0">
                <a:solidFill>
                  <a:srgbClr val="884DA7"/>
                </a:solidFill>
                <a:ea typeface="MS Gothic"/>
              </a:rPr>
              <a:t>nde</a:t>
            </a:r>
            <a:r>
              <a:rPr lang="fr-FR" sz="3200" b="1" dirty="0">
                <a:solidFill>
                  <a:srgbClr val="884DA7"/>
                </a:solidFill>
                <a:ea typeface="MS Gothic"/>
              </a:rPr>
              <a:t> générale et technologique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3388317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19645"/>
              </p:ext>
            </p:extLst>
          </p:nvPr>
        </p:nvGraphicFramePr>
        <p:xfrm>
          <a:off x="54000" y="630983"/>
          <a:ext cx="9036000" cy="516459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941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55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6418">
                <a:tc gridSpan="2">
                  <a:txBody>
                    <a:bodyPr/>
                    <a:lstStyle/>
                    <a:p>
                      <a:pPr algn="ctr"/>
                      <a:r>
                        <a:rPr lang="fr-FR" sz="2200" dirty="0">
                          <a:solidFill>
                            <a:srgbClr val="FEF86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enseignement</a:t>
                      </a:r>
                      <a:r>
                        <a:rPr lang="fr-FR" sz="2200" baseline="0" dirty="0">
                          <a:solidFill>
                            <a:srgbClr val="FEF86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fr-FR" sz="2200" baseline="0" dirty="0">
                          <a:solidFill>
                            <a:srgbClr val="FEF86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général parmi</a:t>
                      </a:r>
                      <a:endParaRPr lang="fr-FR" sz="2200" dirty="0">
                        <a:solidFill>
                          <a:srgbClr val="FEF86C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0081" marR="80081" marT="41468" marB="41468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>
                          <a:solidFill>
                            <a:srgbClr val="FEF86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enseignement</a:t>
                      </a:r>
                      <a:r>
                        <a:rPr lang="fr-FR" sz="2200" baseline="0" dirty="0">
                          <a:solidFill>
                            <a:srgbClr val="FEF86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2200" dirty="0">
                          <a:solidFill>
                            <a:srgbClr val="FEF86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technologique parmi</a:t>
                      </a:r>
                    </a:p>
                  </a:txBody>
                  <a:tcPr marL="80081" marR="80081" marT="41468" marB="41468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0081" marR="80081" marT="41468" marB="41468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7925">
                <a:tc>
                  <a:txBody>
                    <a:bodyPr/>
                    <a:lstStyle/>
                    <a:p>
                      <a:pPr marL="342900" indent="-342900" algn="l">
                        <a:spcBef>
                          <a:spcPts val="60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fr-FR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Arts : </a:t>
                      </a:r>
                      <a:r>
                        <a:rPr lang="fr-FR" sz="18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au</a:t>
                      </a:r>
                      <a:r>
                        <a:rPr lang="fr-FR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 </a:t>
                      </a:r>
                      <a:r>
                        <a:rPr lang="fr-FR" sz="18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choix</a:t>
                      </a:r>
                      <a:r>
                        <a:rPr lang="fr-FR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 </a:t>
                      </a:r>
                      <a:r>
                        <a:rPr lang="fr-FR" sz="18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parmi</a:t>
                      </a:r>
                      <a:r>
                        <a:rPr lang="fr-FR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 </a:t>
                      </a:r>
                      <a:r>
                        <a:rPr lang="fr-FR" sz="18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arts</a:t>
                      </a:r>
                      <a:r>
                        <a:rPr lang="fr-FR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 </a:t>
                      </a:r>
                      <a:r>
                        <a:rPr lang="fr-FR" sz="18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plastiques</a:t>
                      </a:r>
                      <a:r>
                        <a:rPr lang="fr-FR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, </a:t>
                      </a:r>
                      <a:r>
                        <a:rPr lang="fr-FR" sz="18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cinéma</a:t>
                      </a:r>
                      <a:r>
                        <a:rPr lang="fr-FR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 </a:t>
                      </a:r>
                      <a:r>
                        <a:rPr lang="fr-FR" sz="18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-</a:t>
                      </a:r>
                      <a:r>
                        <a:rPr lang="fr-FR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 </a:t>
                      </a:r>
                      <a:r>
                        <a:rPr lang="fr-FR" sz="18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audiovisuel,</a:t>
                      </a:r>
                      <a:r>
                        <a:rPr lang="fr-FR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 </a:t>
                      </a:r>
                      <a:r>
                        <a:rPr lang="fr-FR" sz="18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danse,</a:t>
                      </a:r>
                      <a:r>
                        <a:rPr lang="fr-FR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 </a:t>
                      </a:r>
                      <a:r>
                        <a:rPr lang="fr-FR" sz="18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histoire</a:t>
                      </a:r>
                      <a:r>
                        <a:rPr lang="fr-FR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 </a:t>
                      </a:r>
                      <a:r>
                        <a:rPr lang="fr-FR" sz="18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des</a:t>
                      </a:r>
                      <a:r>
                        <a:rPr lang="fr-FR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 </a:t>
                      </a:r>
                      <a:r>
                        <a:rPr lang="fr-FR" sz="18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arts,</a:t>
                      </a:r>
                      <a:r>
                        <a:rPr lang="fr-FR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 </a:t>
                      </a:r>
                      <a:r>
                        <a:rPr lang="fr-FR" sz="18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musique,</a:t>
                      </a:r>
                      <a:r>
                        <a:rPr lang="fr-FR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 </a:t>
                      </a:r>
                      <a:r>
                        <a:rPr lang="fr-FR" sz="18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théâtre</a:t>
                      </a:r>
                    </a:p>
                    <a:p>
                      <a:pPr marL="342000" indent="-342900" algn="l">
                        <a:spcBef>
                          <a:spcPts val="120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fr-FR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Arts du cirque</a:t>
                      </a:r>
                    </a:p>
                    <a:p>
                      <a:pPr marL="342000" indent="-342900" algn="l">
                        <a:spcBef>
                          <a:spcPts val="120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fr-FR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Ecologie – agronomie – territoires – développement durable *</a:t>
                      </a:r>
                    </a:p>
                    <a:p>
                      <a:pPr marL="342000" indent="-342900" algn="l">
                        <a:spcBef>
                          <a:spcPts val="120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fr-FR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Education physique et sportive</a:t>
                      </a:r>
                    </a:p>
                    <a:p>
                      <a:pPr marL="342000" indent="-342900" algn="l">
                        <a:spcBef>
                          <a:spcPts val="120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fr-FR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Langues</a:t>
                      </a:r>
                      <a:r>
                        <a:rPr lang="fr-FR" sz="1800" b="1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 et cultures de l’Antiquité : latin ou grec</a:t>
                      </a:r>
                    </a:p>
                    <a:p>
                      <a:pPr marL="342000" indent="-342900" algn="l">
                        <a:spcBef>
                          <a:spcPts val="120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fr-FR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Langue vivante C</a:t>
                      </a:r>
                    </a:p>
                  </a:txBody>
                  <a:tcPr marL="80081" marR="80081" marT="41468" marB="41468">
                    <a:gradFill>
                      <a:gsLst>
                        <a:gs pos="50000">
                          <a:srgbClr val="FFFF99"/>
                        </a:gs>
                        <a:gs pos="100000">
                          <a:srgbClr val="BBAE98"/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fr-FR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3h</a:t>
                      </a:r>
                    </a:p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fr-FR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fr-FR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</a:t>
                      </a:r>
                    </a:p>
                    <a:p>
                      <a:pPr marL="0" indent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fr-FR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6h</a:t>
                      </a:r>
                    </a:p>
                    <a:p>
                      <a:pPr marL="0" indent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fr-FR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3h</a:t>
                      </a:r>
                    </a:p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fr-FR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fr-FR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3h</a:t>
                      </a:r>
                    </a:p>
                    <a:p>
                      <a:pPr marL="0" indent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fr-FR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3h</a:t>
                      </a:r>
                    </a:p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fr-FR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fr-FR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3h</a:t>
                      </a:r>
                    </a:p>
                  </a:txBody>
                  <a:tcPr marL="80081" marR="80081" marT="41468" marB="41468">
                    <a:gradFill>
                      <a:gsLst>
                        <a:gs pos="50000">
                          <a:srgbClr val="FFFF99"/>
                        </a:gs>
                        <a:gs pos="100000">
                          <a:srgbClr val="BBAE98"/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60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fr-FR" sz="1800" b="1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  <a:sym typeface="Wingdings"/>
                        </a:rPr>
                        <a:t>Atelier artistique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fr-FR" sz="1800" b="1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  <a:sym typeface="Wingdings"/>
                        </a:rPr>
                        <a:t>Biotechnologies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fr-FR" sz="1800" b="1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  <a:sym typeface="Wingdings"/>
                        </a:rPr>
                        <a:t>Création et culture – design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fr-FR" sz="1800" b="1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  <a:sym typeface="Wingdings"/>
                        </a:rPr>
                        <a:t>Création et innovation technologiques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fr-FR" sz="1800" b="1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  <a:sym typeface="Wingdings"/>
                        </a:rPr>
                        <a:t>Hippologie et équitation ou autres pratiques sportives *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fr-FR" sz="1800" b="1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  <a:sym typeface="Wingdings"/>
                        </a:rPr>
                        <a:t>Management et gestion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fr-FR" sz="1800" b="1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  <a:sym typeface="Wingdings"/>
                        </a:rPr>
                        <a:t>Pratiques professionnelles *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fr-FR" sz="1800" b="1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  <a:sym typeface="Wingdings"/>
                        </a:rPr>
                        <a:t>Pratiques sociales et culturelles *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fr-FR" sz="1800" b="1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  <a:sym typeface="Wingdings"/>
                        </a:rPr>
                        <a:t>Santé et social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fr-FR" sz="1800" b="1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  <a:sym typeface="Wingdings"/>
                        </a:rPr>
                        <a:t>Sciences de l’ingénieur 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fr-FR" sz="1800" b="1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  <a:sym typeface="Wingdings"/>
                        </a:rPr>
                        <a:t>Sciences et laboratoire</a:t>
                      </a:r>
                    </a:p>
                  </a:txBody>
                  <a:tcPr marL="80081" marR="80081" marT="41468" marB="41468">
                    <a:gradFill>
                      <a:gsLst>
                        <a:gs pos="50000">
                          <a:srgbClr val="FFFF99"/>
                        </a:gs>
                        <a:gs pos="100000">
                          <a:srgbClr val="BBAE98"/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fr-FR" sz="1800" b="1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  <a:sym typeface="Wingdings"/>
                        </a:rPr>
                        <a:t>72h/an</a:t>
                      </a:r>
                    </a:p>
                    <a:p>
                      <a:pPr marL="0" indent="0" algn="ctr">
                        <a:spcBef>
                          <a:spcPts val="60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fr-FR" sz="1800" b="1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  <a:sym typeface="Wingdings"/>
                        </a:rPr>
                        <a:t>1h30</a:t>
                      </a:r>
                    </a:p>
                    <a:p>
                      <a:pPr marL="0" indent="0" algn="ctr">
                        <a:spcBef>
                          <a:spcPts val="60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fr-FR" sz="1800" b="1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  <a:sym typeface="Wingdings"/>
                        </a:rPr>
                        <a:t>6h</a:t>
                      </a:r>
                    </a:p>
                    <a:p>
                      <a:pPr marL="0" indent="0" algn="ctr">
                        <a:spcBef>
                          <a:spcPts val="60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fr-FR" sz="1800" b="1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  <a:sym typeface="Wingdings"/>
                        </a:rPr>
                        <a:t>1h30</a:t>
                      </a:r>
                    </a:p>
                    <a:p>
                      <a:pPr marL="0" indent="0" algn="ctr">
                        <a:spcBef>
                          <a:spcPts val="0"/>
                        </a:spcBef>
                        <a:buFont typeface="Wingdings" panose="05000000000000000000" pitchFamily="2" charset="2"/>
                        <a:buNone/>
                      </a:pPr>
                      <a:endParaRPr lang="fr-FR" sz="1800" b="1" baseline="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itchFamily="34" charset="0"/>
                        <a:cs typeface="Calibri" pitchFamily="34" charset="0"/>
                        <a:sym typeface="Wingdings"/>
                      </a:endParaRPr>
                    </a:p>
                    <a:p>
                      <a:pPr marL="0" indent="0" algn="ctr">
                        <a:spcBef>
                          <a:spcPts val="60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fr-FR" sz="1800" b="1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  <a:sym typeface="Wingdings"/>
                        </a:rPr>
                        <a:t>3h</a:t>
                      </a:r>
                    </a:p>
                    <a:p>
                      <a:pPr marL="0" indent="0" algn="ctr">
                        <a:spcBef>
                          <a:spcPts val="0"/>
                        </a:spcBef>
                        <a:buFont typeface="Wingdings" panose="05000000000000000000" pitchFamily="2" charset="2"/>
                        <a:buNone/>
                      </a:pPr>
                      <a:endParaRPr lang="fr-FR" sz="1800" b="1" baseline="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itchFamily="34" charset="0"/>
                        <a:cs typeface="Calibri" pitchFamily="34" charset="0"/>
                        <a:sym typeface="Wingdings"/>
                      </a:endParaRPr>
                    </a:p>
                    <a:p>
                      <a:pPr marL="0" indent="0" algn="ctr">
                        <a:spcBef>
                          <a:spcPts val="60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fr-FR" sz="1800" b="1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  <a:sym typeface="Wingdings"/>
                        </a:rPr>
                        <a:t>1h30</a:t>
                      </a:r>
                    </a:p>
                    <a:p>
                      <a:pPr marL="0" indent="0" algn="ctr">
                        <a:spcBef>
                          <a:spcPts val="60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fr-FR" sz="1800" b="1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  <a:sym typeface="Wingdings"/>
                        </a:rPr>
                        <a:t>3h</a:t>
                      </a:r>
                    </a:p>
                    <a:p>
                      <a:pPr marL="0" indent="0" algn="ctr">
                        <a:spcBef>
                          <a:spcPts val="60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fr-FR" sz="1800" b="1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  <a:sym typeface="Wingdings"/>
                        </a:rPr>
                        <a:t>3h</a:t>
                      </a:r>
                    </a:p>
                    <a:p>
                      <a:pPr marL="0" indent="0" algn="ctr">
                        <a:spcBef>
                          <a:spcPts val="60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fr-FR" sz="1800" b="1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  <a:sym typeface="Wingdings"/>
                        </a:rPr>
                        <a:t>1h30</a:t>
                      </a:r>
                    </a:p>
                    <a:p>
                      <a:pPr marL="0" indent="0" algn="ctr">
                        <a:spcBef>
                          <a:spcPts val="60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fr-FR" sz="1800" b="1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  <a:sym typeface="Wingdings"/>
                        </a:rPr>
                        <a:t>1h30</a:t>
                      </a:r>
                    </a:p>
                    <a:p>
                      <a:pPr marL="0" indent="0" algn="ctr">
                        <a:spcBef>
                          <a:spcPts val="60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fr-FR" sz="1800" b="1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  <a:sym typeface="Wingdings"/>
                        </a:rPr>
                        <a:t>1h30</a:t>
                      </a:r>
                    </a:p>
                  </a:txBody>
                  <a:tcPr marL="80081" marR="80081" marT="41468" marB="41468">
                    <a:gradFill>
                      <a:gsLst>
                        <a:gs pos="50000">
                          <a:srgbClr val="FFFF99"/>
                        </a:gs>
                        <a:gs pos="100000">
                          <a:srgbClr val="BBAE98"/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94520" y="5827725"/>
            <a:ext cx="6709728" cy="697619"/>
          </a:xfrm>
          <a:prstGeom prst="rect">
            <a:avLst/>
          </a:prstGeom>
          <a:noFill/>
          <a:ln w="19050">
            <a:solidFill>
              <a:srgbClr val="884DA7"/>
            </a:solidFill>
          </a:ln>
        </p:spPr>
        <p:txBody>
          <a:bodyPr wrap="square" lIns="81272" tIns="40636" rIns="81272" bIns="40636" rtlCol="0">
            <a:spAutoFit/>
          </a:bodyPr>
          <a:lstStyle/>
          <a:p>
            <a:pPr algn="just"/>
            <a:r>
              <a:rPr lang="fr-FR" b="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Les enseignements optionnels latin et grec peuvent être choisis en plus des enseignements optionnels suivis par ailleurs.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059832" y="6526319"/>
            <a:ext cx="6069332" cy="359065"/>
          </a:xfrm>
          <a:prstGeom prst="rect">
            <a:avLst/>
          </a:prstGeom>
          <a:noFill/>
        </p:spPr>
        <p:txBody>
          <a:bodyPr wrap="square" lIns="81272" tIns="40636" rIns="81272" bIns="40636" rtlCol="0">
            <a:spAutoFit/>
          </a:bodyPr>
          <a:lstStyle/>
          <a:p>
            <a:pPr algn="l"/>
            <a:r>
              <a:rPr lang="fr-FR" sz="18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*</a:t>
            </a:r>
            <a:r>
              <a:rPr lang="fr-FR" sz="1800" b="0" i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Enseignements assurés uniquement dans les lycées agricoles.</a:t>
            </a:r>
          </a:p>
        </p:txBody>
      </p:sp>
      <p:sp>
        <p:nvSpPr>
          <p:cNvPr id="8" name="CustomShape 4"/>
          <p:cNvSpPr/>
          <p:nvPr/>
        </p:nvSpPr>
        <p:spPr>
          <a:xfrm>
            <a:off x="285840" y="44640"/>
            <a:ext cx="8572320" cy="57564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800" b="1" dirty="0">
                <a:solidFill>
                  <a:srgbClr val="884DA7"/>
                </a:solidFill>
                <a:ea typeface="MS Gothic"/>
              </a:rPr>
              <a:t>2 enseignements optionnels au choix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4204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CustomShape 1"/>
          <p:cNvSpPr/>
          <p:nvPr/>
        </p:nvSpPr>
        <p:spPr>
          <a:xfrm>
            <a:off x="2700360" y="2276640"/>
            <a:ext cx="1439640" cy="936360"/>
          </a:xfrm>
          <a:prstGeom prst="rect">
            <a:avLst/>
          </a:prstGeom>
          <a:noFill/>
          <a:ln w="9360">
            <a:noFill/>
          </a:ln>
        </p:spPr>
        <p:txBody>
          <a:bodyPr lIns="82800" tIns="41400" rIns="82800" bIns="41400"/>
          <a:lstStyle/>
          <a:p>
            <a:pPr algn="ctr">
              <a:lnSpc>
                <a:spcPct val="100000"/>
              </a:lnSpc>
            </a:pPr>
            <a:r>
              <a:rPr lang="fr-FR" sz="2800" b="1">
                <a:solidFill>
                  <a:srgbClr val="884DA7"/>
                </a:solidFill>
                <a:latin typeface="Calibri"/>
                <a:ea typeface="MS Gothic"/>
              </a:rPr>
              <a:t>Bac 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z="2800" b="1">
                <a:solidFill>
                  <a:srgbClr val="884DA7"/>
                </a:solidFill>
                <a:latin typeface="Calibri"/>
                <a:ea typeface="MS Gothic"/>
              </a:rPr>
              <a:t>général </a:t>
            </a:r>
            <a:endParaRPr/>
          </a:p>
        </p:txBody>
      </p:sp>
      <p:sp>
        <p:nvSpPr>
          <p:cNvPr id="302" name="CustomShape 2"/>
          <p:cNvSpPr/>
          <p:nvPr/>
        </p:nvSpPr>
        <p:spPr>
          <a:xfrm>
            <a:off x="2728440" y="4005000"/>
            <a:ext cx="1411200" cy="6476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99"/>
              </a:gs>
              <a:gs pos="100000">
                <a:srgbClr val="BBAE98"/>
              </a:gs>
            </a:gsLst>
            <a:path path="circle"/>
          </a:gradFill>
          <a:ln w="38160">
            <a:solidFill>
              <a:srgbClr val="884DA7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400" b="1">
                <a:solidFill>
                  <a:srgbClr val="884DA7"/>
                </a:solidFill>
                <a:latin typeface="Calibri"/>
                <a:ea typeface="MS Gothic"/>
              </a:rPr>
              <a:t>1</a:t>
            </a:r>
            <a:r>
              <a:rPr lang="fr-FR" sz="2400" b="1" baseline="30000">
                <a:solidFill>
                  <a:srgbClr val="884DA7"/>
                </a:solidFill>
                <a:latin typeface="Calibri"/>
                <a:ea typeface="MS Gothic"/>
              </a:rPr>
              <a:t>ère</a:t>
            </a:r>
            <a:r>
              <a:rPr lang="fr-FR" sz="2400" b="1">
                <a:solidFill>
                  <a:srgbClr val="884DA7"/>
                </a:solidFill>
                <a:latin typeface="Calibri"/>
                <a:ea typeface="MS Gothic"/>
              </a:rPr>
              <a:t> </a:t>
            </a:r>
            <a:endParaRPr/>
          </a:p>
        </p:txBody>
      </p:sp>
      <p:sp>
        <p:nvSpPr>
          <p:cNvPr id="303" name="CustomShape 3"/>
          <p:cNvSpPr/>
          <p:nvPr/>
        </p:nvSpPr>
        <p:spPr>
          <a:xfrm>
            <a:off x="179640" y="6237360"/>
            <a:ext cx="8715240" cy="499680"/>
          </a:xfrm>
          <a:prstGeom prst="roundRect">
            <a:avLst>
              <a:gd name="adj" fmla="val 16667"/>
            </a:avLst>
          </a:prstGeom>
          <a:solidFill>
            <a:srgbClr val="884DA7"/>
          </a:solidFill>
          <a:ln w="38160">
            <a:solidFill>
              <a:srgbClr val="FFFF99"/>
            </a:solidFill>
            <a:round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800" b="1">
                <a:solidFill>
                  <a:srgbClr val="FEF86C"/>
                </a:solidFill>
                <a:latin typeface="Calibri"/>
                <a:ea typeface="MS Gothic"/>
              </a:rPr>
              <a:t>2</a:t>
            </a:r>
            <a:r>
              <a:rPr lang="fr-FR" sz="2800" b="1" baseline="30000">
                <a:solidFill>
                  <a:srgbClr val="FEF86C"/>
                </a:solidFill>
                <a:latin typeface="Calibri"/>
                <a:ea typeface="MS Gothic"/>
              </a:rPr>
              <a:t>nde</a:t>
            </a:r>
            <a:r>
              <a:rPr lang="fr-FR" sz="2800" b="1">
                <a:solidFill>
                  <a:srgbClr val="FEF86C"/>
                </a:solidFill>
                <a:latin typeface="Calibri"/>
                <a:ea typeface="MS Gothic"/>
              </a:rPr>
              <a:t> générale et technologique</a:t>
            </a:r>
            <a:endParaRPr/>
          </a:p>
        </p:txBody>
      </p:sp>
      <p:sp>
        <p:nvSpPr>
          <p:cNvPr id="304" name="CustomShape 4"/>
          <p:cNvSpPr/>
          <p:nvPr/>
        </p:nvSpPr>
        <p:spPr>
          <a:xfrm>
            <a:off x="3132000" y="5877360"/>
            <a:ext cx="713880" cy="285480"/>
          </a:xfrm>
          <a:prstGeom prst="triangle">
            <a:avLst>
              <a:gd name="adj" fmla="val 50000"/>
            </a:avLst>
          </a:prstGeom>
          <a:solidFill>
            <a:srgbClr val="884DA7"/>
          </a:solidFill>
          <a:ln w="9360">
            <a:solidFill>
              <a:srgbClr val="7030A0"/>
            </a:solidFill>
            <a:round/>
          </a:ln>
        </p:spPr>
      </p:sp>
      <p:sp>
        <p:nvSpPr>
          <p:cNvPr id="305" name="CustomShape 5"/>
          <p:cNvSpPr/>
          <p:nvPr/>
        </p:nvSpPr>
        <p:spPr>
          <a:xfrm>
            <a:off x="2728440" y="3213000"/>
            <a:ext cx="1411200" cy="6476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99"/>
              </a:gs>
              <a:gs pos="100000">
                <a:srgbClr val="BBAE98"/>
              </a:gs>
            </a:gsLst>
            <a:path path="circle"/>
          </a:gradFill>
          <a:ln w="38160">
            <a:solidFill>
              <a:srgbClr val="884DA7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400" b="1">
                <a:solidFill>
                  <a:srgbClr val="884DA7"/>
                </a:solidFill>
                <a:latin typeface="Calibri"/>
                <a:ea typeface="MS Gothic"/>
              </a:rPr>
              <a:t>T</a:t>
            </a:r>
            <a:r>
              <a:rPr lang="fr-FR" sz="2400" b="1" baseline="30000">
                <a:solidFill>
                  <a:srgbClr val="884DA7"/>
                </a:solidFill>
                <a:latin typeface="Calibri"/>
                <a:ea typeface="MS Gothic"/>
              </a:rPr>
              <a:t>ale</a:t>
            </a:r>
            <a:endParaRPr/>
          </a:p>
        </p:txBody>
      </p:sp>
      <p:sp>
        <p:nvSpPr>
          <p:cNvPr id="306" name="CustomShape 6"/>
          <p:cNvSpPr/>
          <p:nvPr/>
        </p:nvSpPr>
        <p:spPr>
          <a:xfrm>
            <a:off x="251640" y="908640"/>
            <a:ext cx="4067640" cy="1363680"/>
          </a:xfrm>
          <a:prstGeom prst="roundRect">
            <a:avLst>
              <a:gd name="adj" fmla="val 16667"/>
            </a:avLst>
          </a:prstGeom>
          <a:noFill/>
          <a:ln w="25560">
            <a:solidFill>
              <a:srgbClr val="BBAE98"/>
            </a:solidFill>
            <a:round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fr-FR" b="1">
                <a:solidFill>
                  <a:srgbClr val="000000"/>
                </a:solidFill>
                <a:latin typeface="Calibri"/>
                <a:ea typeface="MS Gothic"/>
              </a:rPr>
              <a:t>DUT (2 ans)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fr-FR" b="1">
                <a:solidFill>
                  <a:srgbClr val="000000"/>
                </a:solidFill>
                <a:latin typeface="Calibri"/>
                <a:ea typeface="MS Gothic"/>
              </a:rPr>
              <a:t>Université : LMD (3, 5, 8 ans)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fr-FR" b="1">
                <a:solidFill>
                  <a:srgbClr val="000000"/>
                </a:solidFill>
                <a:latin typeface="Calibri"/>
                <a:ea typeface="MS Gothic"/>
              </a:rPr>
              <a:t>CPGE (2 ans) + grandes écoles (3 ans)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fr-FR" b="1">
                <a:solidFill>
                  <a:srgbClr val="000000"/>
                </a:solidFill>
                <a:latin typeface="Calibri"/>
                <a:ea typeface="MS Gothic"/>
              </a:rPr>
              <a:t>Écoles spécialisées (3 à 5 ans)</a:t>
            </a:r>
            <a:endParaRPr/>
          </a:p>
        </p:txBody>
      </p:sp>
      <p:sp>
        <p:nvSpPr>
          <p:cNvPr id="307" name="CustomShape 7"/>
          <p:cNvSpPr/>
          <p:nvPr/>
        </p:nvSpPr>
        <p:spPr>
          <a:xfrm>
            <a:off x="35640" y="3141000"/>
            <a:ext cx="2664360" cy="98964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b="1">
                <a:solidFill>
                  <a:srgbClr val="000000"/>
                </a:solidFill>
                <a:latin typeface="Calibri"/>
                <a:ea typeface="MS Gothic"/>
              </a:rPr>
              <a:t>L’enseignement théorique accorde une grande place à l’expression écrite. </a:t>
            </a:r>
            <a:endParaRPr/>
          </a:p>
          <a:p>
            <a:pPr>
              <a:lnSpc>
                <a:spcPct val="100000"/>
              </a:lnSpc>
            </a:pPr>
            <a:r>
              <a:rPr lang="fr-FR" b="1">
                <a:solidFill>
                  <a:srgbClr val="000000"/>
                </a:solidFill>
                <a:latin typeface="Calibri"/>
                <a:ea typeface="MS Gothic"/>
              </a:rPr>
              <a:t>Choix de 3 spécialités en 1</a:t>
            </a:r>
            <a:r>
              <a:rPr lang="fr-FR" b="1" baseline="30000">
                <a:solidFill>
                  <a:srgbClr val="000000"/>
                </a:solidFill>
                <a:latin typeface="Calibri"/>
                <a:ea typeface="MS Gothic"/>
              </a:rPr>
              <a:t>ère</a:t>
            </a:r>
            <a:r>
              <a:rPr lang="fr-FR" b="1">
                <a:solidFill>
                  <a:srgbClr val="000000"/>
                </a:solidFill>
                <a:latin typeface="Calibri"/>
                <a:ea typeface="MS Gothic"/>
              </a:rPr>
              <a:t>, puis 2 en T</a:t>
            </a:r>
            <a:r>
              <a:rPr lang="fr-FR" b="1" baseline="30000">
                <a:solidFill>
                  <a:srgbClr val="000000"/>
                </a:solidFill>
                <a:latin typeface="Calibri"/>
                <a:ea typeface="MS Gothic"/>
              </a:rPr>
              <a:t>ale</a:t>
            </a:r>
            <a:r>
              <a:rPr lang="fr-FR" b="1">
                <a:solidFill>
                  <a:srgbClr val="000000"/>
                </a:solidFill>
                <a:latin typeface="Calibri"/>
                <a:ea typeface="MS Gothic"/>
              </a:rPr>
              <a:t>.</a:t>
            </a:r>
            <a:endParaRPr/>
          </a:p>
        </p:txBody>
      </p:sp>
      <p:sp>
        <p:nvSpPr>
          <p:cNvPr id="308" name="CustomShape 8"/>
          <p:cNvSpPr/>
          <p:nvPr/>
        </p:nvSpPr>
        <p:spPr>
          <a:xfrm>
            <a:off x="2411640" y="4869000"/>
            <a:ext cx="2088000" cy="9356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99"/>
              </a:gs>
              <a:gs pos="100000">
                <a:srgbClr val="BBAE98"/>
              </a:gs>
            </a:gsLst>
            <a:path path="circle"/>
          </a:gradFill>
          <a:ln w="38160">
            <a:solidFill>
              <a:srgbClr val="884DA7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400" b="1">
                <a:solidFill>
                  <a:srgbClr val="884DA7"/>
                </a:solidFill>
                <a:latin typeface="Calibri"/>
                <a:ea typeface="MS Gothic"/>
              </a:rPr>
              <a:t>Voie générale </a:t>
            </a:r>
            <a:endParaRPr/>
          </a:p>
        </p:txBody>
      </p:sp>
      <p:sp>
        <p:nvSpPr>
          <p:cNvPr id="309" name="CustomShape 9"/>
          <p:cNvSpPr/>
          <p:nvPr/>
        </p:nvSpPr>
        <p:spPr>
          <a:xfrm flipH="1" flipV="1">
            <a:off x="2194920" y="2349360"/>
            <a:ext cx="720360" cy="431280"/>
          </a:xfrm>
          <a:prstGeom prst="straightConnector1">
            <a:avLst/>
          </a:prstGeom>
          <a:noFill/>
          <a:ln w="38160">
            <a:solidFill>
              <a:srgbClr val="884DA7"/>
            </a:solidFill>
            <a:round/>
            <a:tailEnd type="arrow" w="med" len="med"/>
          </a:ln>
        </p:spPr>
      </p:sp>
      <p:sp>
        <p:nvSpPr>
          <p:cNvPr id="310" name="CustomShape 10"/>
          <p:cNvSpPr/>
          <p:nvPr/>
        </p:nvSpPr>
        <p:spPr>
          <a:xfrm>
            <a:off x="5369760" y="5877360"/>
            <a:ext cx="713880" cy="285480"/>
          </a:xfrm>
          <a:prstGeom prst="triangle">
            <a:avLst>
              <a:gd name="adj" fmla="val 50000"/>
            </a:avLst>
          </a:prstGeom>
          <a:solidFill>
            <a:srgbClr val="884DA7"/>
          </a:solidFill>
          <a:ln w="9360">
            <a:solidFill>
              <a:srgbClr val="7030A0"/>
            </a:solidFill>
            <a:round/>
          </a:ln>
        </p:spPr>
      </p:sp>
      <p:sp>
        <p:nvSpPr>
          <p:cNvPr id="311" name="CustomShape 11"/>
          <p:cNvSpPr/>
          <p:nvPr/>
        </p:nvSpPr>
        <p:spPr>
          <a:xfrm>
            <a:off x="4716000" y="4869000"/>
            <a:ext cx="2088000" cy="9356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99"/>
              </a:gs>
              <a:gs pos="100000">
                <a:srgbClr val="BBAE98"/>
              </a:gs>
            </a:gsLst>
            <a:path path="circle"/>
          </a:gradFill>
          <a:ln w="38160">
            <a:solidFill>
              <a:srgbClr val="884DA7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400" b="1">
                <a:solidFill>
                  <a:srgbClr val="884DA7"/>
                </a:solidFill>
                <a:latin typeface="Calibri"/>
                <a:ea typeface="MS Gothic"/>
              </a:rPr>
              <a:t>Voie technologique </a:t>
            </a:r>
            <a:endParaRPr/>
          </a:p>
        </p:txBody>
      </p:sp>
      <p:sp>
        <p:nvSpPr>
          <p:cNvPr id="312" name="CustomShape 12"/>
          <p:cNvSpPr/>
          <p:nvPr/>
        </p:nvSpPr>
        <p:spPr>
          <a:xfrm>
            <a:off x="5032440" y="4005000"/>
            <a:ext cx="1411200" cy="6476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99"/>
              </a:gs>
              <a:gs pos="100000">
                <a:srgbClr val="BBAE98"/>
              </a:gs>
            </a:gsLst>
            <a:path path="circle"/>
          </a:gradFill>
          <a:ln w="38160">
            <a:solidFill>
              <a:srgbClr val="884DA7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400" b="1">
                <a:solidFill>
                  <a:srgbClr val="884DA7"/>
                </a:solidFill>
                <a:latin typeface="Calibri"/>
                <a:ea typeface="MS Gothic"/>
              </a:rPr>
              <a:t>1</a:t>
            </a:r>
            <a:r>
              <a:rPr lang="fr-FR" sz="2400" b="1" baseline="30000">
                <a:solidFill>
                  <a:srgbClr val="884DA7"/>
                </a:solidFill>
                <a:latin typeface="Calibri"/>
                <a:ea typeface="MS Gothic"/>
              </a:rPr>
              <a:t>ère</a:t>
            </a:r>
            <a:endParaRPr/>
          </a:p>
        </p:txBody>
      </p:sp>
      <p:sp>
        <p:nvSpPr>
          <p:cNvPr id="313" name="CustomShape 13"/>
          <p:cNvSpPr/>
          <p:nvPr/>
        </p:nvSpPr>
        <p:spPr>
          <a:xfrm>
            <a:off x="5032440" y="3213000"/>
            <a:ext cx="1411200" cy="6476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99"/>
              </a:gs>
              <a:gs pos="100000">
                <a:srgbClr val="BBAE98"/>
              </a:gs>
            </a:gsLst>
            <a:path path="circle"/>
          </a:gradFill>
          <a:ln w="38160">
            <a:solidFill>
              <a:srgbClr val="884DA7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400" b="1">
                <a:solidFill>
                  <a:srgbClr val="884DA7"/>
                </a:solidFill>
                <a:latin typeface="Calibri"/>
                <a:ea typeface="MS Gothic"/>
              </a:rPr>
              <a:t>T</a:t>
            </a:r>
            <a:r>
              <a:rPr lang="fr-FR" sz="2400" b="1" baseline="30000">
                <a:solidFill>
                  <a:srgbClr val="884DA7"/>
                </a:solidFill>
                <a:latin typeface="Calibri"/>
                <a:ea typeface="MS Gothic"/>
              </a:rPr>
              <a:t>ale</a:t>
            </a:r>
            <a:endParaRPr/>
          </a:p>
        </p:txBody>
      </p:sp>
      <p:sp>
        <p:nvSpPr>
          <p:cNvPr id="314" name="CustomShape 14"/>
          <p:cNvSpPr/>
          <p:nvPr/>
        </p:nvSpPr>
        <p:spPr>
          <a:xfrm>
            <a:off x="4643280" y="2276640"/>
            <a:ext cx="2304720" cy="936360"/>
          </a:xfrm>
          <a:prstGeom prst="rect">
            <a:avLst/>
          </a:prstGeom>
          <a:noFill/>
          <a:ln w="9360">
            <a:noFill/>
          </a:ln>
        </p:spPr>
        <p:txBody>
          <a:bodyPr lIns="82800" tIns="41400" rIns="82800" bIns="41400"/>
          <a:lstStyle/>
          <a:p>
            <a:pPr algn="ctr">
              <a:lnSpc>
                <a:spcPct val="100000"/>
              </a:lnSpc>
            </a:pPr>
            <a:r>
              <a:rPr lang="fr-FR" sz="2800" b="1">
                <a:solidFill>
                  <a:srgbClr val="884DA7"/>
                </a:solidFill>
                <a:latin typeface="Calibri"/>
                <a:ea typeface="MS Gothic"/>
              </a:rPr>
              <a:t>Bac 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z="2800" b="1">
                <a:solidFill>
                  <a:srgbClr val="884DA7"/>
                </a:solidFill>
                <a:latin typeface="Calibri"/>
                <a:ea typeface="MS Gothic"/>
              </a:rPr>
              <a:t>technologique </a:t>
            </a:r>
            <a:endParaRPr/>
          </a:p>
        </p:txBody>
      </p:sp>
      <p:sp>
        <p:nvSpPr>
          <p:cNvPr id="315" name="CustomShape 15"/>
          <p:cNvSpPr/>
          <p:nvPr/>
        </p:nvSpPr>
        <p:spPr>
          <a:xfrm flipV="1">
            <a:off x="6372360" y="2349000"/>
            <a:ext cx="720360" cy="431280"/>
          </a:xfrm>
          <a:prstGeom prst="straightConnector1">
            <a:avLst/>
          </a:prstGeom>
          <a:noFill/>
          <a:ln w="38160">
            <a:solidFill>
              <a:srgbClr val="884DA7"/>
            </a:solidFill>
            <a:round/>
            <a:tailEnd type="arrow" w="med" len="med"/>
          </a:ln>
        </p:spPr>
      </p:sp>
      <p:sp>
        <p:nvSpPr>
          <p:cNvPr id="316" name="CustomShape 16"/>
          <p:cNvSpPr/>
          <p:nvPr/>
        </p:nvSpPr>
        <p:spPr>
          <a:xfrm>
            <a:off x="5004000" y="908640"/>
            <a:ext cx="3959640" cy="1363680"/>
          </a:xfrm>
          <a:prstGeom prst="roundRect">
            <a:avLst>
              <a:gd name="adj" fmla="val 16667"/>
            </a:avLst>
          </a:prstGeom>
          <a:noFill/>
          <a:ln w="25560">
            <a:solidFill>
              <a:srgbClr val="BBAE98"/>
            </a:solidFill>
            <a:round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fr-FR" b="1">
                <a:solidFill>
                  <a:srgbClr val="000000"/>
                </a:solidFill>
                <a:latin typeface="Calibri"/>
                <a:ea typeface="MS Gothic"/>
              </a:rPr>
              <a:t>BTS et DUT (2 ans)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fr-FR" b="1">
                <a:solidFill>
                  <a:srgbClr val="000000"/>
                </a:solidFill>
                <a:latin typeface="Calibri"/>
                <a:ea typeface="MS Gothic"/>
              </a:rPr>
              <a:t>Écoles spécialisées (3 à 5 ans)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fr-FR" b="1">
                <a:solidFill>
                  <a:srgbClr val="000000"/>
                </a:solidFill>
                <a:latin typeface="Calibri"/>
                <a:ea typeface="MS Gothic"/>
              </a:rPr>
              <a:t>CPGE réservées aux bacs techno</a:t>
            </a:r>
            <a:endParaRPr/>
          </a:p>
        </p:txBody>
      </p:sp>
      <p:sp>
        <p:nvSpPr>
          <p:cNvPr id="317" name="CustomShape 17"/>
          <p:cNvSpPr/>
          <p:nvPr/>
        </p:nvSpPr>
        <p:spPr>
          <a:xfrm>
            <a:off x="6660360" y="3213000"/>
            <a:ext cx="2341440" cy="9133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b="1">
                <a:solidFill>
                  <a:srgbClr val="000000"/>
                </a:solidFill>
                <a:latin typeface="Calibri"/>
                <a:ea typeface="MS Gothic"/>
              </a:rPr>
              <a:t>8 séries où cours théoriques alternent avec travaux dirigés (dossiers, cas concrets et manipulations).</a:t>
            </a:r>
            <a:endParaRPr/>
          </a:p>
        </p:txBody>
      </p:sp>
      <p:sp>
        <p:nvSpPr>
          <p:cNvPr id="318" name="CustomShape 18"/>
          <p:cNvSpPr/>
          <p:nvPr/>
        </p:nvSpPr>
        <p:spPr>
          <a:xfrm>
            <a:off x="357120" y="68040"/>
            <a:ext cx="8572320" cy="57564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800" b="1" dirty="0">
                <a:solidFill>
                  <a:srgbClr val="884DA7"/>
                </a:solidFill>
                <a:ea typeface="MS Gothic"/>
              </a:rPr>
              <a:t>Après la 2</a:t>
            </a:r>
            <a:r>
              <a:rPr lang="fr-FR" sz="2800" b="1" baseline="30000" dirty="0">
                <a:solidFill>
                  <a:srgbClr val="884DA7"/>
                </a:solidFill>
                <a:ea typeface="MS Gothic"/>
              </a:rPr>
              <a:t>nde</a:t>
            </a:r>
            <a:r>
              <a:rPr lang="fr-FR" sz="2800" b="1" dirty="0">
                <a:solidFill>
                  <a:srgbClr val="884DA7"/>
                </a:solidFill>
                <a:ea typeface="MS Gothic"/>
              </a:rPr>
              <a:t> générale et technologique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CustomShape 1"/>
          <p:cNvSpPr/>
          <p:nvPr/>
        </p:nvSpPr>
        <p:spPr>
          <a:xfrm>
            <a:off x="179640" y="1807560"/>
            <a:ext cx="8784720" cy="32004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</a:pPr>
            <a:r>
              <a:rPr lang="fr-FR" sz="5400" b="1" dirty="0">
                <a:solidFill>
                  <a:srgbClr val="884DA7"/>
                </a:solidFill>
                <a:ea typeface="MS Gothic"/>
              </a:rPr>
              <a:t>CALENDRIER</a:t>
            </a:r>
            <a:endParaRPr dirty="0"/>
          </a:p>
          <a:p>
            <a:pPr algn="ctr">
              <a:lnSpc>
                <a:spcPct val="95000"/>
              </a:lnSpc>
            </a:pPr>
            <a:r>
              <a:rPr lang="fr-FR" sz="5400" b="1" dirty="0">
                <a:solidFill>
                  <a:srgbClr val="884DA7"/>
                </a:solidFill>
                <a:ea typeface="MS Gothic"/>
              </a:rPr>
              <a:t>ET PROCEDURES</a:t>
            </a:r>
            <a:endParaRPr dirty="0"/>
          </a:p>
          <a:p>
            <a:pPr algn="ctr">
              <a:lnSpc>
                <a:spcPct val="95000"/>
              </a:lnSpc>
            </a:pPr>
            <a:r>
              <a:rPr lang="fr-FR" sz="5400" b="1" dirty="0">
                <a:solidFill>
                  <a:srgbClr val="884DA7"/>
                </a:solidFill>
                <a:ea typeface="MS Gothic"/>
              </a:rPr>
              <a:t>D’ORIENTATION</a:t>
            </a:r>
            <a:endParaRPr dirty="0"/>
          </a:p>
        </p:txBody>
      </p:sp>
      <p:pic>
        <p:nvPicPr>
          <p:cNvPr id="320" name="Image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36360" y="259920"/>
            <a:ext cx="1547280" cy="1547280"/>
          </a:xfrm>
          <a:prstGeom prst="rect">
            <a:avLst/>
          </a:prstGeom>
          <a:ln>
            <a:noFill/>
          </a:ln>
        </p:spPr>
      </p:pic>
      <p:pic>
        <p:nvPicPr>
          <p:cNvPr id="321" name="Image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4410360"/>
            <a:ext cx="2279880" cy="2352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4009292" y="116640"/>
            <a:ext cx="5134708" cy="22453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50000"/>
              </a:lnSpc>
            </a:pPr>
            <a:r>
              <a:rPr lang="fr-FR" sz="2400" b="1" u="sng" dirty="0">
                <a:solidFill>
                  <a:srgbClr val="884DA7"/>
                </a:solidFill>
                <a:ea typeface="MS Gothic"/>
              </a:rPr>
              <a:t>Deuxième trimestre</a:t>
            </a:r>
            <a:r>
              <a:rPr lang="fr-FR" sz="2400" b="1" dirty="0">
                <a:solidFill>
                  <a:srgbClr val="884DA7"/>
                </a:solidFill>
                <a:ea typeface="MS Gothic"/>
              </a:rPr>
              <a:t> :</a:t>
            </a:r>
          </a:p>
          <a:p>
            <a:pPr algn="ctr">
              <a:lnSpc>
                <a:spcPct val="150000"/>
              </a:lnSpc>
            </a:pPr>
            <a:r>
              <a:rPr lang="fr-FR" sz="2600" b="1" dirty="0">
                <a:solidFill>
                  <a:srgbClr val="884DA7"/>
                </a:solidFill>
                <a:latin typeface="Lucida Handwriting"/>
                <a:ea typeface="MS Gothic"/>
              </a:rPr>
              <a:t>« </a:t>
            </a:r>
            <a:r>
              <a:rPr lang="fr-FR" sz="2800" b="1" dirty="0">
                <a:solidFill>
                  <a:srgbClr val="884DA7"/>
                </a:solidFill>
                <a:latin typeface="Lucida Handwriting"/>
                <a:ea typeface="MS Gothic"/>
              </a:rPr>
              <a:t>VOEUX PROVISOIRE S»</a:t>
            </a:r>
            <a:endParaRPr dirty="0"/>
          </a:p>
        </p:txBody>
      </p:sp>
      <p:sp>
        <p:nvSpPr>
          <p:cNvPr id="323" name="CustomShape 2"/>
          <p:cNvSpPr/>
          <p:nvPr/>
        </p:nvSpPr>
        <p:spPr>
          <a:xfrm>
            <a:off x="0" y="4524840"/>
            <a:ext cx="5363640" cy="20880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600" b="1" dirty="0">
                <a:solidFill>
                  <a:srgbClr val="161616"/>
                </a:solidFill>
                <a:latin typeface="Calibri"/>
                <a:ea typeface="MS Gothic"/>
              </a:rPr>
              <a:t>L’élève et sa famille formulent des </a:t>
            </a:r>
            <a:r>
              <a:rPr lang="fr-FR" sz="1600" b="1" dirty="0">
                <a:solidFill>
                  <a:srgbClr val="884DA7"/>
                </a:solidFill>
                <a:latin typeface="Calibri"/>
                <a:ea typeface="MS Gothic"/>
              </a:rPr>
              <a:t>intentions d'orientation :</a:t>
            </a:r>
            <a:endParaRPr sz="1600" dirty="0"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fr-FR" sz="1600" b="1" dirty="0">
                <a:solidFill>
                  <a:srgbClr val="161616"/>
                </a:solidFill>
                <a:latin typeface="Calibri"/>
                <a:ea typeface="MS Gothic"/>
              </a:rPr>
              <a:t>En ligne sur </a:t>
            </a:r>
            <a:r>
              <a:rPr lang="fr-FR" sz="1600" b="1" dirty="0">
                <a:solidFill>
                  <a:srgbClr val="884DA7"/>
                </a:solidFill>
                <a:latin typeface="Calibri"/>
                <a:ea typeface="MS Gothic"/>
              </a:rPr>
              <a:t>Scolarité services,</a:t>
            </a:r>
            <a:endParaRPr sz="1600" dirty="0"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fr-FR" sz="1600" b="1" dirty="0">
                <a:solidFill>
                  <a:srgbClr val="161616"/>
                </a:solidFill>
                <a:latin typeface="Calibri"/>
                <a:ea typeface="MS Gothic"/>
              </a:rPr>
              <a:t>Ou sur la </a:t>
            </a:r>
            <a:r>
              <a:rPr lang="fr-FR" sz="1600" b="1" dirty="0">
                <a:solidFill>
                  <a:srgbClr val="884DA7"/>
                </a:solidFill>
                <a:latin typeface="Calibri"/>
                <a:ea typeface="MS Gothic"/>
              </a:rPr>
              <a:t>fiche de dialogue (d'orientation)</a:t>
            </a:r>
            <a:r>
              <a:rPr lang="fr-FR" sz="1600" b="1" dirty="0">
                <a:solidFill>
                  <a:srgbClr val="161616"/>
                </a:solidFill>
                <a:latin typeface="Calibri"/>
                <a:ea typeface="MS Gothic"/>
              </a:rPr>
              <a:t>.</a:t>
            </a:r>
          </a:p>
          <a:p>
            <a:pPr lvl="2">
              <a:lnSpc>
                <a:spcPct val="100000"/>
              </a:lnSpc>
            </a:pPr>
            <a:endParaRPr sz="1600" dirty="0"/>
          </a:p>
          <a:p>
            <a:pPr>
              <a:lnSpc>
                <a:spcPct val="100000"/>
              </a:lnSpc>
            </a:pPr>
            <a:r>
              <a:rPr lang="fr-FR" sz="1600" b="1" dirty="0">
                <a:solidFill>
                  <a:srgbClr val="161616"/>
                </a:solidFill>
                <a:latin typeface="Calibri"/>
                <a:ea typeface="MS Gothic"/>
              </a:rPr>
              <a:t>Suite au conseil de classe du 2</a:t>
            </a:r>
            <a:r>
              <a:rPr lang="fr-FR" sz="1600" b="1" baseline="30000" dirty="0">
                <a:solidFill>
                  <a:srgbClr val="161616"/>
                </a:solidFill>
                <a:latin typeface="Calibri"/>
                <a:ea typeface="MS Gothic"/>
              </a:rPr>
              <a:t>ème</a:t>
            </a:r>
            <a:r>
              <a:rPr lang="fr-FR" sz="1600" b="1" dirty="0">
                <a:solidFill>
                  <a:srgbClr val="161616"/>
                </a:solidFill>
                <a:latin typeface="Calibri"/>
                <a:ea typeface="MS Gothic"/>
              </a:rPr>
              <a:t> trimestre , un premier avis sur les choix de l’élève et de sa famille est donné par l’équipe éducative : </a:t>
            </a:r>
            <a:r>
              <a:rPr lang="fr-FR" sz="1600" b="1" dirty="0">
                <a:solidFill>
                  <a:srgbClr val="884DA7"/>
                </a:solidFill>
                <a:latin typeface="Calibri"/>
                <a:ea typeface="MS Gothic"/>
              </a:rPr>
              <a:t>avis provisoire.</a:t>
            </a:r>
            <a:endParaRPr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" y="-1"/>
            <a:ext cx="3665220" cy="4471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924" y="3360420"/>
            <a:ext cx="3823076" cy="319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ustomShape 3"/>
          <p:cNvSpPr/>
          <p:nvPr/>
        </p:nvSpPr>
        <p:spPr>
          <a:xfrm>
            <a:off x="5256000" y="5398200"/>
            <a:ext cx="1907640" cy="1126800"/>
          </a:xfrm>
          <a:prstGeom prst="roundRect">
            <a:avLst>
              <a:gd name="adj" fmla="val 16667"/>
            </a:avLst>
          </a:prstGeom>
          <a:solidFill>
            <a:srgbClr val="884DA7"/>
          </a:solidFill>
          <a:ln w="76320">
            <a:solidFill>
              <a:srgbClr val="FFFF99"/>
            </a:solidFill>
            <a:round/>
          </a:ln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fr-FR" sz="2100" b="1">
                <a:solidFill>
                  <a:srgbClr val="FEF86C"/>
                </a:solidFill>
                <a:latin typeface="Calibri"/>
                <a:ea typeface="MS Gothic"/>
              </a:rPr>
              <a:t>Décision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z="2100" b="1">
                <a:solidFill>
                  <a:srgbClr val="FEF86C"/>
                </a:solidFill>
                <a:latin typeface="Calibri"/>
                <a:ea typeface="MS Gothic"/>
              </a:rPr>
              <a:t>d’orientation</a:t>
            </a:r>
            <a:endParaRPr/>
          </a:p>
        </p:txBody>
      </p:sp>
      <p:sp>
        <p:nvSpPr>
          <p:cNvPr id="329" name="CustomShape 4"/>
          <p:cNvSpPr/>
          <p:nvPr/>
        </p:nvSpPr>
        <p:spPr>
          <a:xfrm rot="5400000" flipH="1">
            <a:off x="6097682" y="2769302"/>
            <a:ext cx="285480" cy="360"/>
          </a:xfrm>
          <a:prstGeom prst="straightConnector1">
            <a:avLst/>
          </a:prstGeom>
          <a:noFill/>
          <a:ln w="108000">
            <a:solidFill>
              <a:srgbClr val="884DA7"/>
            </a:solidFill>
            <a:round/>
          </a:ln>
        </p:spPr>
      </p:sp>
      <p:sp>
        <p:nvSpPr>
          <p:cNvPr id="330" name="CustomShape 5"/>
          <p:cNvSpPr/>
          <p:nvPr/>
        </p:nvSpPr>
        <p:spPr>
          <a:xfrm rot="5400000">
            <a:off x="6128640" y="3439260"/>
            <a:ext cx="210960" cy="360"/>
          </a:xfrm>
          <a:prstGeom prst="straightConnector1">
            <a:avLst/>
          </a:prstGeom>
          <a:noFill/>
          <a:ln w="108000">
            <a:solidFill>
              <a:srgbClr val="884DA7"/>
            </a:solidFill>
            <a:round/>
          </a:ln>
        </p:spPr>
      </p:sp>
      <p:sp>
        <p:nvSpPr>
          <p:cNvPr id="331" name="CustomShape 6"/>
          <p:cNvSpPr/>
          <p:nvPr/>
        </p:nvSpPr>
        <p:spPr>
          <a:xfrm>
            <a:off x="2195640" y="1052640"/>
            <a:ext cx="1552320" cy="360"/>
          </a:xfrm>
          <a:prstGeom prst="straightConnector1">
            <a:avLst/>
          </a:prstGeom>
          <a:noFill/>
          <a:ln w="9360">
            <a:noFill/>
          </a:ln>
        </p:spPr>
      </p:sp>
      <p:sp>
        <p:nvSpPr>
          <p:cNvPr id="332" name="CustomShape 7"/>
          <p:cNvSpPr/>
          <p:nvPr/>
        </p:nvSpPr>
        <p:spPr>
          <a:xfrm>
            <a:off x="2674800" y="1760400"/>
            <a:ext cx="744120" cy="58320"/>
          </a:xfrm>
          <a:prstGeom prst="straightConnector1">
            <a:avLst/>
          </a:prstGeom>
          <a:noFill/>
          <a:ln w="9360">
            <a:noFill/>
          </a:ln>
        </p:spPr>
      </p:sp>
      <p:sp>
        <p:nvSpPr>
          <p:cNvPr id="333" name="CustomShape 8"/>
          <p:cNvSpPr/>
          <p:nvPr/>
        </p:nvSpPr>
        <p:spPr>
          <a:xfrm>
            <a:off x="2700360" y="2529000"/>
            <a:ext cx="504360" cy="9000"/>
          </a:xfrm>
          <a:prstGeom prst="straightConnector1">
            <a:avLst/>
          </a:prstGeom>
          <a:noFill/>
          <a:ln w="9360">
            <a:noFill/>
          </a:ln>
        </p:spPr>
      </p:sp>
      <p:sp>
        <p:nvSpPr>
          <p:cNvPr id="334" name="CustomShape 9"/>
          <p:cNvSpPr/>
          <p:nvPr/>
        </p:nvSpPr>
        <p:spPr>
          <a:xfrm>
            <a:off x="6233580" y="3806640"/>
            <a:ext cx="360" cy="1619640"/>
          </a:xfrm>
          <a:prstGeom prst="straightConnector1">
            <a:avLst/>
          </a:prstGeom>
          <a:noFill/>
          <a:ln w="108000">
            <a:solidFill>
              <a:srgbClr val="884DA7"/>
            </a:solidFill>
            <a:round/>
            <a:tailEnd type="triangle" w="med" len="med"/>
          </a:ln>
        </p:spPr>
      </p:sp>
      <p:sp>
        <p:nvSpPr>
          <p:cNvPr id="335" name="CustomShape 10"/>
          <p:cNvSpPr/>
          <p:nvPr/>
        </p:nvSpPr>
        <p:spPr>
          <a:xfrm>
            <a:off x="5198580" y="2104742"/>
            <a:ext cx="2071440" cy="522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66"/>
              </a:gs>
              <a:gs pos="100000">
                <a:srgbClr val="996633"/>
              </a:gs>
            </a:gsLst>
            <a:lin ang="2700000"/>
          </a:gradFill>
          <a:ln w="9360">
            <a:solidFill>
              <a:srgbClr val="9966CC"/>
            </a:solidFill>
            <a:round/>
          </a:ln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fr-FR" sz="1600" b="1" dirty="0">
                <a:solidFill>
                  <a:srgbClr val="884DA7"/>
                </a:solidFill>
                <a:latin typeface="Calibri"/>
                <a:ea typeface="MS Gothic"/>
              </a:rPr>
              <a:t>Vœux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fr-FR" sz="1600" b="1" dirty="0">
                <a:solidFill>
                  <a:srgbClr val="884DA7"/>
                </a:solidFill>
                <a:latin typeface="Calibri"/>
                <a:ea typeface="MS Gothic"/>
              </a:rPr>
              <a:t>de la famille</a:t>
            </a:r>
            <a:endParaRPr dirty="0"/>
          </a:p>
        </p:txBody>
      </p:sp>
      <p:sp>
        <p:nvSpPr>
          <p:cNvPr id="336" name="CustomShape 11"/>
          <p:cNvSpPr/>
          <p:nvPr/>
        </p:nvSpPr>
        <p:spPr>
          <a:xfrm>
            <a:off x="179280" y="3500280"/>
            <a:ext cx="3024000" cy="399600"/>
          </a:xfrm>
          <a:prstGeom prst="rect">
            <a:avLst/>
          </a:prstGeom>
          <a:noFill/>
          <a:ln>
            <a:noFill/>
          </a:ln>
        </p:spPr>
      </p:sp>
      <p:sp>
        <p:nvSpPr>
          <p:cNvPr id="337" name="CustomShape 12"/>
          <p:cNvSpPr/>
          <p:nvPr/>
        </p:nvSpPr>
        <p:spPr>
          <a:xfrm>
            <a:off x="4213812" y="435179"/>
            <a:ext cx="4863634" cy="13392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50000"/>
              </a:lnSpc>
            </a:pPr>
            <a:r>
              <a:rPr lang="fr-FR" sz="2400" b="1" u="sng" dirty="0">
                <a:solidFill>
                  <a:srgbClr val="884DA7"/>
                </a:solidFill>
                <a:ea typeface="MS Gothic"/>
              </a:rPr>
              <a:t>Troisième  trimestre</a:t>
            </a:r>
            <a:r>
              <a:rPr lang="fr-FR" sz="2400" b="1" dirty="0">
                <a:solidFill>
                  <a:srgbClr val="884DA7"/>
                </a:solidFill>
                <a:ea typeface="MS Gothic"/>
              </a:rPr>
              <a:t> :  </a:t>
            </a:r>
          </a:p>
          <a:p>
            <a:pPr algn="ctr">
              <a:lnSpc>
                <a:spcPct val="150000"/>
              </a:lnSpc>
            </a:pPr>
            <a:r>
              <a:rPr lang="fr-FR" sz="2400" b="1" dirty="0">
                <a:solidFill>
                  <a:srgbClr val="884DA7"/>
                </a:solidFill>
                <a:latin typeface="Lucida Handwriting"/>
                <a:ea typeface="MS Gothic"/>
              </a:rPr>
              <a:t>       </a:t>
            </a:r>
            <a:r>
              <a:rPr lang="fr-FR" sz="2800" b="1" dirty="0">
                <a:solidFill>
                  <a:srgbClr val="884DA7"/>
                </a:solidFill>
                <a:latin typeface="Lucida Handwriting"/>
                <a:ea typeface="MS Gothic"/>
              </a:rPr>
              <a:t>« </a:t>
            </a:r>
            <a:r>
              <a:rPr lang="fr-FR" sz="2400" b="1" dirty="0">
                <a:solidFill>
                  <a:srgbClr val="884DA7"/>
                </a:solidFill>
                <a:latin typeface="Lucida Handwriting"/>
                <a:ea typeface="MS Gothic"/>
              </a:rPr>
              <a:t>VOEUX DEFINITIFS »</a:t>
            </a:r>
            <a:r>
              <a:rPr lang="fr-FR" sz="2800" b="1" dirty="0">
                <a:solidFill>
                  <a:srgbClr val="884DA7"/>
                </a:solidFill>
                <a:latin typeface="Lucida Handwriting"/>
                <a:ea typeface="MS Gothic"/>
              </a:rPr>
              <a:t>		</a:t>
            </a:r>
            <a:endParaRPr dirty="0"/>
          </a:p>
        </p:txBody>
      </p:sp>
      <p:sp>
        <p:nvSpPr>
          <p:cNvPr id="327" name="CustomShape 2"/>
          <p:cNvSpPr/>
          <p:nvPr/>
        </p:nvSpPr>
        <p:spPr>
          <a:xfrm>
            <a:off x="5514120" y="3544920"/>
            <a:ext cx="1439640" cy="52344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360">
            <a:solidFill>
              <a:srgbClr val="884DA7"/>
            </a:solidFill>
            <a:round/>
          </a:ln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fr-FR" sz="1600" b="1">
                <a:solidFill>
                  <a:srgbClr val="884DA7"/>
                </a:solidFill>
                <a:latin typeface="Calibri"/>
                <a:ea typeface="MS Gothic"/>
              </a:rPr>
              <a:t>Accord</a:t>
            </a:r>
            <a:endParaRPr/>
          </a:p>
        </p:txBody>
      </p:sp>
      <p:sp>
        <p:nvSpPr>
          <p:cNvPr id="326" name="CustomShape 1"/>
          <p:cNvSpPr/>
          <p:nvPr/>
        </p:nvSpPr>
        <p:spPr>
          <a:xfrm>
            <a:off x="4943880" y="2912222"/>
            <a:ext cx="2580840" cy="52344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360">
            <a:solidFill>
              <a:srgbClr val="884DA7"/>
            </a:solidFill>
            <a:round/>
          </a:ln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fr-FR" sz="1600" b="1" dirty="0">
                <a:solidFill>
                  <a:srgbClr val="884DA7"/>
                </a:solidFill>
                <a:latin typeface="Calibri"/>
                <a:ea typeface="MS Gothic"/>
              </a:rPr>
              <a:t>Proposition d’orientation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fr-FR" sz="1600" b="1" dirty="0">
                <a:solidFill>
                  <a:srgbClr val="884DA7"/>
                </a:solidFill>
                <a:latin typeface="Calibri"/>
                <a:ea typeface="MS Gothic"/>
              </a:rPr>
              <a:t>du conseil de classe</a:t>
            </a:r>
            <a:endParaRPr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14" y="25981"/>
            <a:ext cx="3697023" cy="2328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52" y="2365742"/>
            <a:ext cx="3715382" cy="445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CustomShape 1"/>
          <p:cNvSpPr/>
          <p:nvPr/>
        </p:nvSpPr>
        <p:spPr>
          <a:xfrm>
            <a:off x="6682680" y="2945520"/>
            <a:ext cx="1439640" cy="525240"/>
          </a:xfrm>
          <a:prstGeom prst="roundRect">
            <a:avLst>
              <a:gd name="adj" fmla="val 16667"/>
            </a:avLst>
          </a:prstGeom>
          <a:solidFill>
            <a:srgbClr val="F4F28C"/>
          </a:solidFill>
          <a:ln w="9360">
            <a:solidFill>
              <a:srgbClr val="884DA7"/>
            </a:solidFill>
            <a:round/>
          </a:ln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fr-FR" sz="1600" b="1">
                <a:solidFill>
                  <a:srgbClr val="884DA7"/>
                </a:solidFill>
                <a:latin typeface="Calibri"/>
                <a:ea typeface="MS Gothic"/>
              </a:rPr>
              <a:t>Désaccord</a:t>
            </a:r>
            <a:endParaRPr/>
          </a:p>
        </p:txBody>
      </p:sp>
      <p:sp>
        <p:nvSpPr>
          <p:cNvPr id="341" name="CustomShape 2"/>
          <p:cNvSpPr/>
          <p:nvPr/>
        </p:nvSpPr>
        <p:spPr>
          <a:xfrm>
            <a:off x="3492360" y="5373720"/>
            <a:ext cx="1907640" cy="1126800"/>
          </a:xfrm>
          <a:prstGeom prst="roundRect">
            <a:avLst>
              <a:gd name="adj" fmla="val 16667"/>
            </a:avLst>
          </a:prstGeom>
          <a:solidFill>
            <a:srgbClr val="884DA7"/>
          </a:solidFill>
          <a:ln w="76320">
            <a:solidFill>
              <a:srgbClr val="FFFF99"/>
            </a:solidFill>
            <a:round/>
          </a:ln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fr-FR" sz="2100" b="1">
                <a:solidFill>
                  <a:srgbClr val="FEF86C"/>
                </a:solidFill>
                <a:latin typeface="Calibri"/>
                <a:ea typeface="MS Gothic"/>
              </a:rPr>
              <a:t>Décision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z="2100" b="1">
                <a:solidFill>
                  <a:srgbClr val="FEF86C"/>
                </a:solidFill>
                <a:latin typeface="Calibri"/>
                <a:ea typeface="MS Gothic"/>
              </a:rPr>
              <a:t>d’orientation</a:t>
            </a:r>
            <a:endParaRPr/>
          </a:p>
        </p:txBody>
      </p:sp>
      <p:sp>
        <p:nvSpPr>
          <p:cNvPr id="342" name="CustomShape 3"/>
          <p:cNvSpPr/>
          <p:nvPr/>
        </p:nvSpPr>
        <p:spPr>
          <a:xfrm>
            <a:off x="5796000" y="3645000"/>
            <a:ext cx="3347640" cy="522000"/>
          </a:xfrm>
          <a:prstGeom prst="roundRect">
            <a:avLst>
              <a:gd name="adj" fmla="val 16667"/>
            </a:avLst>
          </a:prstGeom>
          <a:solidFill>
            <a:srgbClr val="F4F28C"/>
          </a:solidFill>
          <a:ln w="9360">
            <a:solidFill>
              <a:srgbClr val="884DA7"/>
            </a:solidFill>
            <a:round/>
          </a:ln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fr-FR" sz="1600" b="1">
                <a:solidFill>
                  <a:srgbClr val="884DA7"/>
                </a:solidFill>
                <a:latin typeface="Calibri"/>
                <a:ea typeface="MS Gothic"/>
              </a:rPr>
              <a:t>Entretien chef d’établissement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z="1600" b="1">
                <a:solidFill>
                  <a:srgbClr val="884DA7"/>
                </a:solidFill>
                <a:latin typeface="Calibri"/>
                <a:ea typeface="MS Gothic"/>
              </a:rPr>
              <a:t>et famille</a:t>
            </a:r>
            <a:endParaRPr/>
          </a:p>
        </p:txBody>
      </p:sp>
      <p:sp>
        <p:nvSpPr>
          <p:cNvPr id="343" name="CustomShape 4"/>
          <p:cNvSpPr/>
          <p:nvPr/>
        </p:nvSpPr>
        <p:spPr>
          <a:xfrm>
            <a:off x="7164360" y="5661000"/>
            <a:ext cx="1854000" cy="504000"/>
          </a:xfrm>
          <a:prstGeom prst="roundRect">
            <a:avLst>
              <a:gd name="adj" fmla="val 16667"/>
            </a:avLst>
          </a:prstGeom>
          <a:solidFill>
            <a:srgbClr val="F4F28C"/>
          </a:solidFill>
          <a:ln w="9360">
            <a:solidFill>
              <a:srgbClr val="884DA7"/>
            </a:solidFill>
            <a:round/>
          </a:ln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fr-FR" sz="1600" b="1">
                <a:solidFill>
                  <a:srgbClr val="884DA7"/>
                </a:solidFill>
                <a:latin typeface="Calibri"/>
                <a:ea typeface="MS Gothic"/>
              </a:rPr>
              <a:t>Commission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z="1600" b="1">
                <a:solidFill>
                  <a:srgbClr val="884DA7"/>
                </a:solidFill>
                <a:latin typeface="Calibri"/>
                <a:ea typeface="MS Gothic"/>
              </a:rPr>
              <a:t>d’appel</a:t>
            </a:r>
            <a:endParaRPr/>
          </a:p>
        </p:txBody>
      </p:sp>
      <p:sp>
        <p:nvSpPr>
          <p:cNvPr id="344" name="CustomShape 5"/>
          <p:cNvSpPr/>
          <p:nvPr/>
        </p:nvSpPr>
        <p:spPr>
          <a:xfrm>
            <a:off x="4932000" y="2000160"/>
            <a:ext cx="360" cy="285480"/>
          </a:xfrm>
          <a:prstGeom prst="straightConnector1">
            <a:avLst/>
          </a:prstGeom>
          <a:noFill/>
          <a:ln w="108000">
            <a:solidFill>
              <a:srgbClr val="884DA7"/>
            </a:solidFill>
            <a:round/>
          </a:ln>
        </p:spPr>
      </p:sp>
      <p:sp>
        <p:nvSpPr>
          <p:cNvPr id="345" name="CustomShape 6"/>
          <p:cNvSpPr/>
          <p:nvPr/>
        </p:nvSpPr>
        <p:spPr>
          <a:xfrm>
            <a:off x="4932000" y="2785680"/>
            <a:ext cx="360" cy="426960"/>
          </a:xfrm>
          <a:prstGeom prst="straightConnector1">
            <a:avLst/>
          </a:prstGeom>
          <a:noFill/>
          <a:ln w="108000">
            <a:solidFill>
              <a:srgbClr val="884DA7"/>
            </a:solidFill>
            <a:round/>
          </a:ln>
        </p:spPr>
      </p:sp>
      <p:sp>
        <p:nvSpPr>
          <p:cNvPr id="346" name="CustomShape 7"/>
          <p:cNvSpPr/>
          <p:nvPr/>
        </p:nvSpPr>
        <p:spPr>
          <a:xfrm>
            <a:off x="8091360" y="5102280"/>
            <a:ext cx="360" cy="558360"/>
          </a:xfrm>
          <a:prstGeom prst="straightConnector1">
            <a:avLst/>
          </a:prstGeom>
          <a:noFill/>
          <a:ln w="108000">
            <a:solidFill>
              <a:srgbClr val="884DA7"/>
            </a:solidFill>
            <a:round/>
          </a:ln>
        </p:spPr>
      </p:sp>
      <p:sp>
        <p:nvSpPr>
          <p:cNvPr id="347" name="CustomShape 8"/>
          <p:cNvSpPr/>
          <p:nvPr/>
        </p:nvSpPr>
        <p:spPr>
          <a:xfrm rot="5400000" flipH="1">
            <a:off x="7567920" y="4068360"/>
            <a:ext cx="414000" cy="611640"/>
          </a:xfrm>
          <a:prstGeom prst="bentConnector3">
            <a:avLst>
              <a:gd name="adj1" fmla="val 50000"/>
            </a:avLst>
          </a:prstGeom>
          <a:noFill/>
          <a:ln w="108000">
            <a:solidFill>
              <a:srgbClr val="884DA7"/>
            </a:solidFill>
            <a:miter/>
          </a:ln>
        </p:spPr>
      </p:sp>
      <p:sp>
        <p:nvSpPr>
          <p:cNvPr id="348" name="CustomShape 9"/>
          <p:cNvSpPr/>
          <p:nvPr/>
        </p:nvSpPr>
        <p:spPr>
          <a:xfrm rot="5400000">
            <a:off x="6741360" y="3852720"/>
            <a:ext cx="414000" cy="1043280"/>
          </a:xfrm>
          <a:prstGeom prst="bentConnector3">
            <a:avLst>
              <a:gd name="adj1" fmla="val 50000"/>
            </a:avLst>
          </a:prstGeom>
          <a:noFill/>
          <a:ln w="108000">
            <a:solidFill>
              <a:srgbClr val="884DA7"/>
            </a:solidFill>
            <a:miter/>
          </a:ln>
        </p:spPr>
      </p:sp>
      <p:sp>
        <p:nvSpPr>
          <p:cNvPr id="349" name="CustomShape 10"/>
          <p:cNvSpPr/>
          <p:nvPr/>
        </p:nvSpPr>
        <p:spPr>
          <a:xfrm>
            <a:off x="2195640" y="1052640"/>
            <a:ext cx="1552320" cy="360"/>
          </a:xfrm>
          <a:prstGeom prst="straightConnector1">
            <a:avLst/>
          </a:prstGeom>
          <a:noFill/>
          <a:ln w="9360">
            <a:noFill/>
          </a:ln>
        </p:spPr>
      </p:sp>
      <p:sp>
        <p:nvSpPr>
          <p:cNvPr id="350" name="CustomShape 11"/>
          <p:cNvSpPr/>
          <p:nvPr/>
        </p:nvSpPr>
        <p:spPr>
          <a:xfrm>
            <a:off x="2674800" y="1760400"/>
            <a:ext cx="744120" cy="58320"/>
          </a:xfrm>
          <a:prstGeom prst="straightConnector1">
            <a:avLst/>
          </a:prstGeom>
          <a:noFill/>
          <a:ln w="9360">
            <a:noFill/>
          </a:ln>
        </p:spPr>
      </p:sp>
      <p:sp>
        <p:nvSpPr>
          <p:cNvPr id="351" name="CustomShape 12"/>
          <p:cNvSpPr/>
          <p:nvPr/>
        </p:nvSpPr>
        <p:spPr>
          <a:xfrm>
            <a:off x="2700360" y="2529000"/>
            <a:ext cx="504360" cy="9000"/>
          </a:xfrm>
          <a:prstGeom prst="straightConnector1">
            <a:avLst/>
          </a:prstGeom>
          <a:noFill/>
          <a:ln w="9360">
            <a:noFill/>
          </a:ln>
        </p:spPr>
      </p:sp>
      <p:sp>
        <p:nvSpPr>
          <p:cNvPr id="352" name="CustomShape 13"/>
          <p:cNvSpPr/>
          <p:nvPr/>
        </p:nvSpPr>
        <p:spPr>
          <a:xfrm flipV="1">
            <a:off x="4877280" y="3219840"/>
            <a:ext cx="1822320" cy="9360"/>
          </a:xfrm>
          <a:prstGeom prst="straightConnector1">
            <a:avLst/>
          </a:prstGeom>
          <a:noFill/>
          <a:ln w="108000">
            <a:solidFill>
              <a:srgbClr val="884DA7"/>
            </a:solidFill>
            <a:round/>
          </a:ln>
        </p:spPr>
      </p:sp>
      <p:sp>
        <p:nvSpPr>
          <p:cNvPr id="353" name="CustomShape 14"/>
          <p:cNvSpPr/>
          <p:nvPr/>
        </p:nvSpPr>
        <p:spPr>
          <a:xfrm flipH="1">
            <a:off x="5363280" y="5937120"/>
            <a:ext cx="1799640" cy="360"/>
          </a:xfrm>
          <a:prstGeom prst="straightConnector1">
            <a:avLst/>
          </a:prstGeom>
          <a:noFill/>
          <a:ln w="108000">
            <a:solidFill>
              <a:srgbClr val="884DA7"/>
            </a:solidFill>
            <a:round/>
            <a:tailEnd type="triangle" w="med" len="med"/>
          </a:ln>
        </p:spPr>
      </p:sp>
      <p:sp>
        <p:nvSpPr>
          <p:cNvPr id="354" name="CustomShape 15"/>
          <p:cNvSpPr/>
          <p:nvPr/>
        </p:nvSpPr>
        <p:spPr>
          <a:xfrm rot="10800000" flipV="1">
            <a:off x="4447080" y="4868640"/>
            <a:ext cx="1348920" cy="466200"/>
          </a:xfrm>
          <a:prstGeom prst="bentConnector2">
            <a:avLst/>
          </a:prstGeom>
          <a:noFill/>
          <a:ln w="108000">
            <a:solidFill>
              <a:srgbClr val="884DA7"/>
            </a:solidFill>
            <a:miter/>
            <a:tailEnd type="triangle" w="med" len="med"/>
          </a:ln>
        </p:spPr>
      </p:sp>
      <p:sp>
        <p:nvSpPr>
          <p:cNvPr id="355" name="CustomShape 16"/>
          <p:cNvSpPr/>
          <p:nvPr/>
        </p:nvSpPr>
        <p:spPr>
          <a:xfrm>
            <a:off x="3868560" y="1500120"/>
            <a:ext cx="2071440" cy="522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66"/>
              </a:gs>
              <a:gs pos="100000">
                <a:srgbClr val="996633"/>
              </a:gs>
            </a:gsLst>
            <a:lin ang="2700000"/>
          </a:gradFill>
          <a:ln w="9360">
            <a:solidFill>
              <a:srgbClr val="663399"/>
            </a:solidFill>
            <a:round/>
          </a:ln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fr-FR" sz="1600" b="1">
                <a:solidFill>
                  <a:srgbClr val="884DA7"/>
                </a:solidFill>
                <a:latin typeface="Calibri"/>
                <a:ea typeface="MS Gothic"/>
              </a:rPr>
              <a:t>Vœux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z="1600" b="1">
                <a:solidFill>
                  <a:srgbClr val="884DA7"/>
                </a:solidFill>
                <a:latin typeface="Calibri"/>
                <a:ea typeface="MS Gothic"/>
              </a:rPr>
              <a:t>de la famille</a:t>
            </a:r>
            <a:endParaRPr/>
          </a:p>
        </p:txBody>
      </p:sp>
      <p:sp>
        <p:nvSpPr>
          <p:cNvPr id="356" name="CustomShape 17"/>
          <p:cNvSpPr/>
          <p:nvPr/>
        </p:nvSpPr>
        <p:spPr>
          <a:xfrm>
            <a:off x="7452360" y="3463200"/>
            <a:ext cx="360" cy="179640"/>
          </a:xfrm>
          <a:prstGeom prst="straightConnector1">
            <a:avLst/>
          </a:prstGeom>
          <a:noFill/>
          <a:ln w="108000">
            <a:solidFill>
              <a:srgbClr val="884DA7"/>
            </a:solidFill>
            <a:round/>
          </a:ln>
        </p:spPr>
      </p:sp>
      <p:sp>
        <p:nvSpPr>
          <p:cNvPr id="357" name="CustomShape 18"/>
          <p:cNvSpPr/>
          <p:nvPr/>
        </p:nvSpPr>
        <p:spPr>
          <a:xfrm>
            <a:off x="7346880" y="4572000"/>
            <a:ext cx="1439640" cy="525240"/>
          </a:xfrm>
          <a:prstGeom prst="roundRect">
            <a:avLst>
              <a:gd name="adj" fmla="val 16667"/>
            </a:avLst>
          </a:prstGeom>
          <a:solidFill>
            <a:srgbClr val="F4F28C"/>
          </a:solidFill>
          <a:ln w="9360">
            <a:solidFill>
              <a:srgbClr val="884DA7"/>
            </a:solidFill>
            <a:round/>
          </a:ln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fr-FR" sz="1600" b="1">
                <a:solidFill>
                  <a:srgbClr val="884DA7"/>
                </a:solidFill>
                <a:latin typeface="Calibri"/>
                <a:ea typeface="MS Gothic"/>
              </a:rPr>
              <a:t>Désaccord</a:t>
            </a:r>
            <a:endParaRPr/>
          </a:p>
        </p:txBody>
      </p:sp>
      <p:sp>
        <p:nvSpPr>
          <p:cNvPr id="358" name="CustomShape 19"/>
          <p:cNvSpPr/>
          <p:nvPr/>
        </p:nvSpPr>
        <p:spPr>
          <a:xfrm>
            <a:off x="5632560" y="4572000"/>
            <a:ext cx="1439640" cy="52344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360">
            <a:solidFill>
              <a:srgbClr val="884DA7"/>
            </a:solidFill>
            <a:round/>
          </a:ln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fr-FR" sz="1600" b="1">
                <a:solidFill>
                  <a:srgbClr val="884DA7"/>
                </a:solidFill>
                <a:latin typeface="Calibri"/>
                <a:ea typeface="MS Gothic"/>
              </a:rPr>
              <a:t>Accord</a:t>
            </a:r>
            <a:endParaRPr/>
          </a:p>
        </p:txBody>
      </p:sp>
      <p:sp>
        <p:nvSpPr>
          <p:cNvPr id="359" name="CustomShape 20"/>
          <p:cNvSpPr/>
          <p:nvPr/>
        </p:nvSpPr>
        <p:spPr>
          <a:xfrm>
            <a:off x="3646800" y="2276640"/>
            <a:ext cx="2580840" cy="52344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360">
            <a:solidFill>
              <a:srgbClr val="884DA7"/>
            </a:solidFill>
            <a:round/>
          </a:ln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fr-FR" sz="1600" b="1">
                <a:solidFill>
                  <a:srgbClr val="884DA7"/>
                </a:solidFill>
                <a:latin typeface="Calibri"/>
                <a:ea typeface="MS Gothic"/>
              </a:rPr>
              <a:t>Proposition d’orientation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z="1600" b="1">
                <a:solidFill>
                  <a:srgbClr val="884DA7"/>
                </a:solidFill>
                <a:latin typeface="Calibri"/>
                <a:ea typeface="MS Gothic"/>
              </a:rPr>
              <a:t>du conseil de classe</a:t>
            </a:r>
            <a:endParaRPr/>
          </a:p>
        </p:txBody>
      </p:sp>
      <p:pic>
        <p:nvPicPr>
          <p:cNvPr id="361" name="Picture 2"/>
          <p:cNvPicPr/>
          <p:nvPr/>
        </p:nvPicPr>
        <p:blipFill>
          <a:blip r:embed="rId3" cstate="print"/>
          <a:srcRect l="740989" t="514444" r="-1061493" b="330185"/>
          <a:stretch>
            <a:fillRect/>
          </a:stretch>
        </p:blipFill>
        <p:spPr>
          <a:xfrm>
            <a:off x="53280" y="98280"/>
            <a:ext cx="3551040" cy="4931640"/>
          </a:xfrm>
          <a:prstGeom prst="rect">
            <a:avLst/>
          </a:prstGeom>
          <a:ln>
            <a:noFill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4" t="19444" r="44423" b="12479"/>
          <a:stretch/>
        </p:blipFill>
        <p:spPr bwMode="auto">
          <a:xfrm>
            <a:off x="53119" y="226416"/>
            <a:ext cx="3551339" cy="49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CustomShape 12"/>
          <p:cNvSpPr/>
          <p:nvPr/>
        </p:nvSpPr>
        <p:spPr>
          <a:xfrm>
            <a:off x="4213812" y="98280"/>
            <a:ext cx="4863634" cy="13392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50000"/>
              </a:lnSpc>
            </a:pPr>
            <a:r>
              <a:rPr lang="fr-FR" sz="3200" b="1" dirty="0">
                <a:solidFill>
                  <a:srgbClr val="884DA7"/>
                </a:solidFill>
                <a:latin typeface="Arial"/>
                <a:ea typeface="MS Gothic"/>
              </a:rPr>
              <a:t> </a:t>
            </a:r>
            <a:r>
              <a:rPr lang="fr-FR" sz="2400" b="1" u="sng" dirty="0">
                <a:solidFill>
                  <a:srgbClr val="884DA7"/>
                </a:solidFill>
                <a:ea typeface="MS Gothic"/>
              </a:rPr>
              <a:t>Troisième trimestre</a:t>
            </a:r>
            <a:r>
              <a:rPr lang="fr-FR" sz="2400" b="1" dirty="0">
                <a:solidFill>
                  <a:srgbClr val="884DA7"/>
                </a:solidFill>
                <a:latin typeface="Lucida Handwriting"/>
                <a:ea typeface="MS Gothic"/>
              </a:rPr>
              <a:t>:  </a:t>
            </a:r>
          </a:p>
          <a:p>
            <a:pPr algn="ctr">
              <a:lnSpc>
                <a:spcPct val="150000"/>
              </a:lnSpc>
            </a:pPr>
            <a:r>
              <a:rPr lang="fr-FR" sz="2400" b="1" dirty="0">
                <a:solidFill>
                  <a:srgbClr val="884DA7"/>
                </a:solidFill>
                <a:latin typeface="Lucida Handwriting"/>
                <a:ea typeface="MS Gothic"/>
              </a:rPr>
              <a:t>       </a:t>
            </a:r>
            <a:r>
              <a:rPr lang="fr-FR" sz="2800" b="1" dirty="0">
                <a:solidFill>
                  <a:srgbClr val="884DA7"/>
                </a:solidFill>
                <a:latin typeface="Lucida Handwriting"/>
                <a:ea typeface="MS Gothic"/>
              </a:rPr>
              <a:t>« </a:t>
            </a:r>
            <a:r>
              <a:rPr lang="fr-FR" sz="2400" b="1" dirty="0">
                <a:solidFill>
                  <a:srgbClr val="884DA7"/>
                </a:solidFill>
                <a:latin typeface="Lucida Handwriting"/>
                <a:ea typeface="MS Gothic"/>
              </a:rPr>
              <a:t>VOEUX DEFINITIFS »</a:t>
            </a:r>
            <a:r>
              <a:rPr lang="fr-FR" sz="2800" b="1" dirty="0">
                <a:solidFill>
                  <a:srgbClr val="884DA7"/>
                </a:solidFill>
                <a:latin typeface="Lucida Handwriting"/>
                <a:ea typeface="MS Gothic"/>
              </a:rPr>
              <a:t>		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685980" y="3308447"/>
            <a:ext cx="7772040" cy="20999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endParaRPr sz="2000" dirty="0"/>
          </a:p>
          <a:p>
            <a:pPr algn="ctr">
              <a:lnSpc>
                <a:spcPct val="80000"/>
              </a:lnSpc>
            </a:pPr>
            <a:r>
              <a:rPr lang="en-GB" sz="2800" dirty="0">
                <a:solidFill>
                  <a:srgbClr val="161616"/>
                </a:solidFill>
                <a:latin typeface="Calibri"/>
              </a:rPr>
              <a:t>37 </a:t>
            </a:r>
            <a:r>
              <a:rPr lang="en-GB" sz="2800" dirty="0" err="1">
                <a:solidFill>
                  <a:srgbClr val="161616"/>
                </a:solidFill>
                <a:latin typeface="Calibri"/>
              </a:rPr>
              <a:t>bis</a:t>
            </a:r>
            <a:r>
              <a:rPr lang="en-GB" sz="2800" dirty="0">
                <a:solidFill>
                  <a:srgbClr val="161616"/>
                </a:solidFill>
                <a:latin typeface="Calibri"/>
              </a:rPr>
              <a:t> rue Maurice </a:t>
            </a:r>
            <a:r>
              <a:rPr lang="en-GB" sz="2800" dirty="0" err="1">
                <a:solidFill>
                  <a:srgbClr val="161616"/>
                </a:solidFill>
                <a:latin typeface="Calibri"/>
              </a:rPr>
              <a:t>Berteaux</a:t>
            </a:r>
            <a:r>
              <a:rPr lang="en-GB" sz="2800" dirty="0">
                <a:solidFill>
                  <a:srgbClr val="161616"/>
                </a:solidFill>
                <a:latin typeface="Calibri"/>
              </a:rPr>
              <a:t> - ERMONT</a:t>
            </a:r>
            <a:endParaRPr sz="2800" dirty="0"/>
          </a:p>
          <a:p>
            <a:pPr algn="ctr">
              <a:lnSpc>
                <a:spcPct val="80000"/>
              </a:lnSpc>
            </a:pPr>
            <a:r>
              <a:rPr lang="en-GB" sz="2800" dirty="0" err="1">
                <a:solidFill>
                  <a:srgbClr val="161616"/>
                </a:solidFill>
                <a:latin typeface="Calibri"/>
              </a:rPr>
              <a:t>Tél</a:t>
            </a:r>
            <a:r>
              <a:rPr lang="en-GB" sz="2800" dirty="0">
                <a:solidFill>
                  <a:srgbClr val="161616"/>
                </a:solidFill>
                <a:latin typeface="Calibri"/>
              </a:rPr>
              <a:t>.  01 34 15 71 60</a:t>
            </a:r>
            <a:endParaRPr sz="2800" dirty="0"/>
          </a:p>
          <a:p>
            <a:pPr algn="ctr">
              <a:lnSpc>
                <a:spcPct val="80000"/>
              </a:lnSpc>
            </a:pPr>
            <a:r>
              <a:rPr lang="en-GB" sz="2800" u="sng" dirty="0">
                <a:solidFill>
                  <a:srgbClr val="161616"/>
                </a:solidFill>
                <a:latin typeface="Calibri"/>
              </a:rPr>
              <a:t>cio-ermont@ac-versailles.fr </a:t>
            </a:r>
            <a:endParaRPr sz="2800" dirty="0"/>
          </a:p>
          <a:p>
            <a:pPr algn="ctr">
              <a:lnSpc>
                <a:spcPct val="80000"/>
              </a:lnSpc>
            </a:pPr>
            <a:r>
              <a:rPr lang="en-GB" sz="2800" u="sng" dirty="0">
                <a:solidFill>
                  <a:srgbClr val="161616"/>
                </a:solidFill>
                <a:latin typeface="Calibri"/>
                <a:hlinkClick r:id="rId3"/>
              </a:rPr>
              <a:t>www.ac-versailles.fr/cio-ermont</a:t>
            </a:r>
            <a:endParaRPr lang="en-GB" sz="2800" u="sng" dirty="0">
              <a:solidFill>
                <a:srgbClr val="161616"/>
              </a:solidFill>
              <a:latin typeface="Calibri"/>
            </a:endParaRPr>
          </a:p>
          <a:p>
            <a:pPr algn="ctr">
              <a:lnSpc>
                <a:spcPct val="80000"/>
              </a:lnSpc>
            </a:pPr>
            <a:endParaRPr lang="en-GB" sz="2000" b="1" u="sng" dirty="0">
              <a:solidFill>
                <a:srgbClr val="161616"/>
              </a:solidFill>
              <a:latin typeface="Calibri"/>
            </a:endParaRPr>
          </a:p>
          <a:p>
            <a:pPr algn="ctr">
              <a:lnSpc>
                <a:spcPct val="80000"/>
              </a:lnSpc>
            </a:pPr>
            <a:endParaRPr sz="2400" dirty="0"/>
          </a:p>
        </p:txBody>
      </p:sp>
      <p:sp>
        <p:nvSpPr>
          <p:cNvPr id="168" name="CustomShape 2"/>
          <p:cNvSpPr/>
          <p:nvPr/>
        </p:nvSpPr>
        <p:spPr>
          <a:xfrm>
            <a:off x="179640" y="707040"/>
            <a:ext cx="8784720" cy="7884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</a:pPr>
            <a:r>
              <a:rPr lang="fr-FR" sz="4800" b="1" dirty="0">
                <a:solidFill>
                  <a:srgbClr val="FFC000"/>
                </a:solidFill>
                <a:ea typeface="MS Gothic"/>
              </a:rPr>
              <a:t>CENTRE D’INFORMATION ET D’ORIENTATION</a:t>
            </a:r>
            <a:endParaRPr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AutoShape 2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5800" y="1268280"/>
            <a:ext cx="137520" cy="496080"/>
          </a:xfrm>
          <a:prstGeom prst="rect">
            <a:avLst/>
          </a:prstGeom>
          <a:ln w="9360">
            <a:noFill/>
          </a:ln>
        </p:spPr>
      </p:pic>
      <p:sp>
        <p:nvSpPr>
          <p:cNvPr id="363" name="CustomShape 1"/>
          <p:cNvSpPr/>
          <p:nvPr/>
        </p:nvSpPr>
        <p:spPr>
          <a:xfrm rot="16200000" flipH="1">
            <a:off x="1512360" y="829080"/>
            <a:ext cx="285120" cy="360"/>
          </a:xfrm>
          <a:prstGeom prst="straightConnector1">
            <a:avLst/>
          </a:prstGeom>
          <a:noFill/>
          <a:ln w="108000">
            <a:solidFill>
              <a:srgbClr val="884DA7"/>
            </a:solidFill>
            <a:round/>
          </a:ln>
        </p:spPr>
      </p:sp>
      <p:sp>
        <p:nvSpPr>
          <p:cNvPr id="364" name="CustomShape 2"/>
          <p:cNvSpPr/>
          <p:nvPr/>
        </p:nvSpPr>
        <p:spPr>
          <a:xfrm rot="16200000" flipH="1">
            <a:off x="5509440" y="4265280"/>
            <a:ext cx="413640" cy="611280"/>
          </a:xfrm>
          <a:prstGeom prst="bentConnector3">
            <a:avLst>
              <a:gd name="adj1" fmla="val 50000"/>
            </a:avLst>
          </a:prstGeom>
          <a:noFill/>
          <a:ln w="108000">
            <a:solidFill>
              <a:srgbClr val="884DA7"/>
            </a:solidFill>
            <a:miter/>
          </a:ln>
        </p:spPr>
      </p:sp>
      <p:sp>
        <p:nvSpPr>
          <p:cNvPr id="365" name="CustomShape 3"/>
          <p:cNvSpPr/>
          <p:nvPr/>
        </p:nvSpPr>
        <p:spPr>
          <a:xfrm rot="5400000">
            <a:off x="4416120" y="4049280"/>
            <a:ext cx="413640" cy="1042920"/>
          </a:xfrm>
          <a:prstGeom prst="bentConnector3">
            <a:avLst>
              <a:gd name="adj1" fmla="val 50000"/>
            </a:avLst>
          </a:prstGeom>
          <a:noFill/>
          <a:ln w="108000">
            <a:solidFill>
              <a:srgbClr val="884DA7"/>
            </a:solidFill>
            <a:miter/>
          </a:ln>
        </p:spPr>
      </p:sp>
      <p:sp>
        <p:nvSpPr>
          <p:cNvPr id="366" name="CustomShape 4"/>
          <p:cNvSpPr/>
          <p:nvPr/>
        </p:nvSpPr>
        <p:spPr>
          <a:xfrm>
            <a:off x="2700360" y="189000"/>
            <a:ext cx="4679280" cy="45864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fr-FR" sz="2400" b="1">
                <a:solidFill>
                  <a:srgbClr val="000000"/>
                </a:solidFill>
                <a:latin typeface="Times New Roman"/>
                <a:ea typeface="SimSun"/>
              </a:rPr>
              <a:t>--------------------------------------------</a:t>
            </a:r>
            <a:endParaRPr/>
          </a:p>
        </p:txBody>
      </p:sp>
      <p:sp>
        <p:nvSpPr>
          <p:cNvPr id="367" name="CustomShape 5"/>
          <p:cNvSpPr/>
          <p:nvPr/>
        </p:nvSpPr>
        <p:spPr>
          <a:xfrm>
            <a:off x="3132000" y="981000"/>
            <a:ext cx="4318920" cy="45864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fr-FR" sz="2400" b="1">
                <a:solidFill>
                  <a:srgbClr val="000000"/>
                </a:solidFill>
                <a:latin typeface="Times New Roman"/>
                <a:ea typeface="SimSun"/>
              </a:rPr>
              <a:t>----------------------------------------</a:t>
            </a:r>
            <a:endParaRPr/>
          </a:p>
        </p:txBody>
      </p:sp>
      <p:sp>
        <p:nvSpPr>
          <p:cNvPr id="368" name="CustomShape 6"/>
          <p:cNvSpPr/>
          <p:nvPr/>
        </p:nvSpPr>
        <p:spPr>
          <a:xfrm>
            <a:off x="7003080" y="5877000"/>
            <a:ext cx="537480" cy="458640"/>
          </a:xfrm>
          <a:prstGeom prst="rect">
            <a:avLst/>
          </a:prstGeom>
          <a:noFill/>
          <a:ln w="9360">
            <a:noFill/>
          </a:ln>
        </p:spPr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fr-FR" sz="2400" b="1">
                <a:solidFill>
                  <a:srgbClr val="000000"/>
                </a:solidFill>
                <a:latin typeface="Times New Roman"/>
                <a:ea typeface="SimSun"/>
              </a:rPr>
              <a:t>------</a:t>
            </a:r>
            <a:endParaRPr/>
          </a:p>
        </p:txBody>
      </p:sp>
      <p:sp>
        <p:nvSpPr>
          <p:cNvPr id="369" name="CustomShape 7"/>
          <p:cNvSpPr/>
          <p:nvPr/>
        </p:nvSpPr>
        <p:spPr>
          <a:xfrm>
            <a:off x="7308360" y="260280"/>
            <a:ext cx="927360" cy="336240"/>
          </a:xfrm>
          <a:prstGeom prst="rect">
            <a:avLst/>
          </a:prstGeom>
          <a:noFill/>
          <a:ln w="9360">
            <a:noFill/>
          </a:ln>
        </p:spPr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fr-FR" sz="1400" b="1" dirty="0">
                <a:solidFill>
                  <a:srgbClr val="161616"/>
                </a:solidFill>
                <a:latin typeface="Comic Sans MS"/>
                <a:ea typeface="MS Gothic"/>
              </a:rPr>
              <a:t>2</a:t>
            </a:r>
            <a:r>
              <a:rPr lang="fr-FR" sz="1400" b="1" baseline="30000" dirty="0">
                <a:solidFill>
                  <a:srgbClr val="161616"/>
                </a:solidFill>
                <a:latin typeface="Comic Sans MS"/>
                <a:ea typeface="MS Gothic"/>
              </a:rPr>
              <a:t>ème</a:t>
            </a:r>
            <a:r>
              <a:rPr lang="fr-FR" sz="1400" b="1" dirty="0">
                <a:solidFill>
                  <a:srgbClr val="161616"/>
                </a:solidFill>
                <a:latin typeface="Comic Sans MS"/>
                <a:ea typeface="MS Gothic"/>
              </a:rPr>
              <a:t> trimestre</a:t>
            </a:r>
            <a:endParaRPr sz="1600" dirty="0"/>
          </a:p>
        </p:txBody>
      </p:sp>
      <p:sp>
        <p:nvSpPr>
          <p:cNvPr id="370" name="CustomShape 8"/>
          <p:cNvSpPr/>
          <p:nvPr/>
        </p:nvSpPr>
        <p:spPr>
          <a:xfrm>
            <a:off x="7204680" y="936000"/>
            <a:ext cx="1147320" cy="580320"/>
          </a:xfrm>
          <a:prstGeom prst="rect">
            <a:avLst/>
          </a:prstGeom>
          <a:noFill/>
          <a:ln w="9360">
            <a:noFill/>
          </a:ln>
        </p:spPr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fr-FR" sz="1400" b="1" dirty="0">
                <a:solidFill>
                  <a:srgbClr val="000000"/>
                </a:solidFill>
                <a:latin typeface="Comic Sans MS"/>
                <a:ea typeface="SimSun"/>
              </a:rPr>
              <a:t>Conseil de classe</a:t>
            </a:r>
            <a:endParaRPr sz="1600" dirty="0"/>
          </a:p>
          <a:p>
            <a:pPr>
              <a:lnSpc>
                <a:spcPct val="100000"/>
              </a:lnSpc>
            </a:pPr>
            <a:r>
              <a:rPr lang="fr-FR" sz="1400" b="1" dirty="0">
                <a:solidFill>
                  <a:srgbClr val="000000"/>
                </a:solidFill>
                <a:latin typeface="Comic Sans MS"/>
                <a:ea typeface="SimSun"/>
              </a:rPr>
              <a:t> du 2</a:t>
            </a:r>
            <a:r>
              <a:rPr lang="fr-FR" sz="1400" b="1" baseline="30000" dirty="0">
                <a:solidFill>
                  <a:srgbClr val="000000"/>
                </a:solidFill>
                <a:latin typeface="Comic Sans MS"/>
                <a:ea typeface="SimSun"/>
              </a:rPr>
              <a:t>ème</a:t>
            </a:r>
            <a:r>
              <a:rPr lang="fr-FR" sz="1400" b="1" baseline="101000" dirty="0">
                <a:solidFill>
                  <a:srgbClr val="000000"/>
                </a:solidFill>
                <a:latin typeface="Comic Sans MS"/>
                <a:ea typeface="SimSun"/>
              </a:rPr>
              <a:t> </a:t>
            </a:r>
            <a:r>
              <a:rPr lang="fr-FR" sz="1400" b="1" dirty="0">
                <a:solidFill>
                  <a:srgbClr val="000000"/>
                </a:solidFill>
                <a:latin typeface="Comic Sans MS"/>
                <a:ea typeface="SimSun"/>
              </a:rPr>
              <a:t>trimestre</a:t>
            </a:r>
            <a:endParaRPr sz="1600" dirty="0"/>
          </a:p>
        </p:txBody>
      </p:sp>
      <p:sp>
        <p:nvSpPr>
          <p:cNvPr id="371" name="CustomShape 9"/>
          <p:cNvSpPr/>
          <p:nvPr/>
        </p:nvSpPr>
        <p:spPr>
          <a:xfrm>
            <a:off x="7416000" y="1751760"/>
            <a:ext cx="423000" cy="336240"/>
          </a:xfrm>
          <a:prstGeom prst="rect">
            <a:avLst/>
          </a:prstGeom>
          <a:noFill/>
          <a:ln w="9360">
            <a:noFill/>
          </a:ln>
        </p:spPr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fr-FR" sz="1400" b="1" dirty="0">
                <a:solidFill>
                  <a:srgbClr val="000000"/>
                </a:solidFill>
                <a:latin typeface="Comic Sans MS"/>
                <a:ea typeface="SimSun"/>
              </a:rPr>
              <a:t>Avril à Mai</a:t>
            </a:r>
            <a:endParaRPr sz="1600" dirty="0"/>
          </a:p>
        </p:txBody>
      </p:sp>
      <p:sp>
        <p:nvSpPr>
          <p:cNvPr id="372" name="CustomShape 10"/>
          <p:cNvSpPr/>
          <p:nvPr/>
        </p:nvSpPr>
        <p:spPr>
          <a:xfrm>
            <a:off x="7255800" y="2443680"/>
            <a:ext cx="1240200" cy="580320"/>
          </a:xfrm>
          <a:prstGeom prst="rect">
            <a:avLst/>
          </a:prstGeom>
          <a:noFill/>
          <a:ln w="9360">
            <a:noFill/>
          </a:ln>
        </p:spPr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fr-FR" sz="1400" b="1" dirty="0">
                <a:solidFill>
                  <a:srgbClr val="000000"/>
                </a:solidFill>
                <a:latin typeface="Comic Sans MS"/>
                <a:ea typeface="SimSun"/>
              </a:rPr>
              <a:t>Conseil de classe</a:t>
            </a:r>
            <a:endParaRPr sz="1600" dirty="0"/>
          </a:p>
          <a:p>
            <a:pPr>
              <a:lnSpc>
                <a:spcPct val="100000"/>
              </a:lnSpc>
            </a:pPr>
            <a:r>
              <a:rPr lang="fr-FR" sz="1400" b="1" dirty="0">
                <a:solidFill>
                  <a:srgbClr val="000000"/>
                </a:solidFill>
                <a:latin typeface="Comic Sans MS"/>
                <a:ea typeface="SimSun"/>
              </a:rPr>
              <a:t>du 3</a:t>
            </a:r>
            <a:r>
              <a:rPr lang="fr-FR" sz="1400" b="1" baseline="30000" dirty="0">
                <a:solidFill>
                  <a:srgbClr val="000000"/>
                </a:solidFill>
                <a:latin typeface="Comic Sans MS"/>
                <a:ea typeface="SimSun"/>
              </a:rPr>
              <a:t>ème</a:t>
            </a:r>
            <a:r>
              <a:rPr lang="fr-FR" sz="1400" b="1" dirty="0">
                <a:solidFill>
                  <a:srgbClr val="000000"/>
                </a:solidFill>
                <a:latin typeface="Comic Sans MS"/>
                <a:ea typeface="SimSun"/>
              </a:rPr>
              <a:t> trimestre</a:t>
            </a:r>
            <a:endParaRPr sz="1600" dirty="0"/>
          </a:p>
        </p:txBody>
      </p:sp>
      <p:sp>
        <p:nvSpPr>
          <p:cNvPr id="373" name="CustomShape 11"/>
          <p:cNvSpPr/>
          <p:nvPr/>
        </p:nvSpPr>
        <p:spPr>
          <a:xfrm>
            <a:off x="7483320" y="4869000"/>
            <a:ext cx="493200" cy="336240"/>
          </a:xfrm>
          <a:prstGeom prst="rect">
            <a:avLst/>
          </a:prstGeom>
          <a:noFill/>
          <a:ln w="9360">
            <a:noFill/>
          </a:ln>
        </p:spPr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fr-FR" sz="1600" b="1" dirty="0">
                <a:solidFill>
                  <a:srgbClr val="000000"/>
                </a:solidFill>
                <a:latin typeface="Sophie"/>
                <a:ea typeface="SimSun"/>
              </a:rPr>
              <a:t>  </a:t>
            </a:r>
            <a:r>
              <a:rPr lang="fr-FR" sz="1600" b="1" dirty="0">
                <a:solidFill>
                  <a:srgbClr val="000000"/>
                </a:solidFill>
                <a:latin typeface="Comic Sans MS"/>
                <a:ea typeface="SimSun"/>
              </a:rPr>
              <a:t>Juin</a:t>
            </a:r>
            <a:endParaRPr dirty="0"/>
          </a:p>
        </p:txBody>
      </p:sp>
      <p:sp>
        <p:nvSpPr>
          <p:cNvPr id="374" name="CustomShape 12"/>
          <p:cNvSpPr/>
          <p:nvPr/>
        </p:nvSpPr>
        <p:spPr>
          <a:xfrm>
            <a:off x="7695360" y="5950080"/>
            <a:ext cx="651600" cy="367560"/>
          </a:xfrm>
          <a:prstGeom prst="rect">
            <a:avLst/>
          </a:prstGeom>
          <a:noFill/>
          <a:ln w="9360">
            <a:noFill/>
          </a:ln>
        </p:spPr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fr-FR" sz="1600" b="1">
                <a:solidFill>
                  <a:srgbClr val="000000"/>
                </a:solidFill>
                <a:latin typeface="Comic Sans MS"/>
                <a:ea typeface="SimSun"/>
              </a:rPr>
              <a:t>Fin Juin</a:t>
            </a:r>
            <a:endParaRPr/>
          </a:p>
        </p:txBody>
      </p:sp>
      <p:sp>
        <p:nvSpPr>
          <p:cNvPr id="375" name="CustomShape 13"/>
          <p:cNvSpPr/>
          <p:nvPr/>
        </p:nvSpPr>
        <p:spPr>
          <a:xfrm>
            <a:off x="1665000" y="3660120"/>
            <a:ext cx="360" cy="1917360"/>
          </a:xfrm>
          <a:prstGeom prst="straightConnector1">
            <a:avLst/>
          </a:prstGeom>
          <a:noFill/>
          <a:ln w="108000">
            <a:solidFill>
              <a:srgbClr val="884DA7"/>
            </a:solidFill>
            <a:round/>
            <a:tailEnd type="triangle" w="med" len="med"/>
          </a:ln>
        </p:spPr>
      </p:sp>
      <p:sp>
        <p:nvSpPr>
          <p:cNvPr id="376" name="CustomShape 14"/>
          <p:cNvSpPr/>
          <p:nvPr/>
        </p:nvSpPr>
        <p:spPr>
          <a:xfrm rot="5400000">
            <a:off x="1539720" y="3053880"/>
            <a:ext cx="210600" cy="360"/>
          </a:xfrm>
          <a:prstGeom prst="straightConnector1">
            <a:avLst/>
          </a:prstGeom>
          <a:noFill/>
          <a:ln w="108000">
            <a:solidFill>
              <a:srgbClr val="884DA7"/>
            </a:solidFill>
            <a:round/>
          </a:ln>
        </p:spPr>
      </p:sp>
      <p:sp>
        <p:nvSpPr>
          <p:cNvPr id="377" name="CustomShape 15"/>
          <p:cNvSpPr/>
          <p:nvPr/>
        </p:nvSpPr>
        <p:spPr>
          <a:xfrm rot="16200000" flipH="1">
            <a:off x="1501200" y="2305440"/>
            <a:ext cx="285120" cy="360"/>
          </a:xfrm>
          <a:prstGeom prst="straightConnector1">
            <a:avLst/>
          </a:prstGeom>
          <a:noFill/>
          <a:ln w="108000">
            <a:solidFill>
              <a:srgbClr val="884DA7"/>
            </a:solidFill>
            <a:round/>
          </a:ln>
        </p:spPr>
      </p:sp>
      <p:sp>
        <p:nvSpPr>
          <p:cNvPr id="378" name="CustomShape 16"/>
          <p:cNvSpPr/>
          <p:nvPr/>
        </p:nvSpPr>
        <p:spPr>
          <a:xfrm>
            <a:off x="414000" y="2439360"/>
            <a:ext cx="2580480" cy="52308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360">
            <a:solidFill>
              <a:srgbClr val="884DA7"/>
            </a:solidFill>
            <a:round/>
          </a:ln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fr-FR" sz="1600" b="1">
                <a:solidFill>
                  <a:srgbClr val="884DA7"/>
                </a:solidFill>
                <a:latin typeface="Calibri"/>
                <a:ea typeface="MS Gothic"/>
              </a:rPr>
              <a:t>Proposition d’orientation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z="1600" b="1">
                <a:solidFill>
                  <a:srgbClr val="884DA7"/>
                </a:solidFill>
                <a:latin typeface="Calibri"/>
                <a:ea typeface="MS Gothic"/>
              </a:rPr>
              <a:t>du conseil de classe</a:t>
            </a:r>
            <a:endParaRPr/>
          </a:p>
        </p:txBody>
      </p:sp>
      <p:sp>
        <p:nvSpPr>
          <p:cNvPr id="379" name="CustomShape 17"/>
          <p:cNvSpPr/>
          <p:nvPr/>
        </p:nvSpPr>
        <p:spPr>
          <a:xfrm>
            <a:off x="933120" y="3159720"/>
            <a:ext cx="1439280" cy="52308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360">
            <a:solidFill>
              <a:srgbClr val="884DA7"/>
            </a:solidFill>
            <a:round/>
          </a:ln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fr-FR" sz="1600" b="1">
                <a:solidFill>
                  <a:srgbClr val="884DA7"/>
                </a:solidFill>
                <a:latin typeface="Calibri"/>
                <a:ea typeface="MS Gothic"/>
              </a:rPr>
              <a:t>Accord</a:t>
            </a:r>
            <a:endParaRPr/>
          </a:p>
        </p:txBody>
      </p:sp>
      <p:sp>
        <p:nvSpPr>
          <p:cNvPr id="380" name="CustomShape 18"/>
          <p:cNvSpPr/>
          <p:nvPr/>
        </p:nvSpPr>
        <p:spPr>
          <a:xfrm>
            <a:off x="718920" y="5587200"/>
            <a:ext cx="1907280" cy="1126440"/>
          </a:xfrm>
          <a:prstGeom prst="roundRect">
            <a:avLst>
              <a:gd name="adj" fmla="val 16667"/>
            </a:avLst>
          </a:prstGeom>
          <a:solidFill>
            <a:srgbClr val="884DA7"/>
          </a:solidFill>
          <a:ln w="76320">
            <a:solidFill>
              <a:srgbClr val="FFFF99"/>
            </a:solidFill>
            <a:round/>
          </a:ln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fr-FR" sz="2100" b="1">
                <a:solidFill>
                  <a:srgbClr val="FEF86C"/>
                </a:solidFill>
                <a:latin typeface="Calibri"/>
                <a:ea typeface="MS Gothic"/>
              </a:rPr>
              <a:t>Décision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z="2100" b="1">
                <a:solidFill>
                  <a:srgbClr val="FEF86C"/>
                </a:solidFill>
                <a:latin typeface="Calibri"/>
                <a:ea typeface="MS Gothic"/>
              </a:rPr>
              <a:t>d’orientation</a:t>
            </a:r>
            <a:endParaRPr/>
          </a:p>
        </p:txBody>
      </p:sp>
      <p:sp>
        <p:nvSpPr>
          <p:cNvPr id="381" name="CustomShape 19"/>
          <p:cNvSpPr/>
          <p:nvPr/>
        </p:nvSpPr>
        <p:spPr>
          <a:xfrm>
            <a:off x="671760" y="1663920"/>
            <a:ext cx="2071080" cy="5216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99"/>
              </a:gs>
              <a:gs pos="100000">
                <a:srgbClr val="BBAE98"/>
              </a:gs>
            </a:gsLst>
            <a:path path="circle"/>
          </a:gradFill>
          <a:ln w="9360">
            <a:noFill/>
          </a:ln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fr-FR" sz="1600" b="1">
                <a:solidFill>
                  <a:srgbClr val="884DA7"/>
                </a:solidFill>
                <a:latin typeface="Calibri"/>
                <a:ea typeface="MS Gothic"/>
              </a:rPr>
              <a:t>Vœux définitifs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z="1600" b="1">
                <a:solidFill>
                  <a:srgbClr val="884DA7"/>
                </a:solidFill>
                <a:latin typeface="Calibri"/>
                <a:ea typeface="MS Gothic"/>
              </a:rPr>
              <a:t>de la famille</a:t>
            </a:r>
            <a:endParaRPr/>
          </a:p>
        </p:txBody>
      </p:sp>
      <p:sp>
        <p:nvSpPr>
          <p:cNvPr id="382" name="CustomShape 20"/>
          <p:cNvSpPr/>
          <p:nvPr/>
        </p:nvSpPr>
        <p:spPr>
          <a:xfrm>
            <a:off x="5220000" y="3675960"/>
            <a:ext cx="360" cy="426600"/>
          </a:xfrm>
          <a:prstGeom prst="straightConnector1">
            <a:avLst/>
          </a:prstGeom>
          <a:noFill/>
          <a:ln w="108000">
            <a:solidFill>
              <a:srgbClr val="884DA7"/>
            </a:solidFill>
            <a:round/>
          </a:ln>
        </p:spPr>
      </p:sp>
      <p:sp>
        <p:nvSpPr>
          <p:cNvPr id="383" name="CustomShape 21"/>
          <p:cNvSpPr/>
          <p:nvPr/>
        </p:nvSpPr>
        <p:spPr>
          <a:xfrm flipV="1">
            <a:off x="2505960" y="3397680"/>
            <a:ext cx="1982880" cy="6840"/>
          </a:xfrm>
          <a:prstGeom prst="straightConnector1">
            <a:avLst/>
          </a:prstGeom>
          <a:noFill/>
          <a:ln w="108000">
            <a:solidFill>
              <a:srgbClr val="884DA7"/>
            </a:solidFill>
            <a:round/>
          </a:ln>
        </p:spPr>
      </p:sp>
      <p:sp>
        <p:nvSpPr>
          <p:cNvPr id="384" name="CustomShape 22"/>
          <p:cNvSpPr/>
          <p:nvPr/>
        </p:nvSpPr>
        <p:spPr>
          <a:xfrm>
            <a:off x="6044040" y="5299200"/>
            <a:ext cx="360" cy="558000"/>
          </a:xfrm>
          <a:prstGeom prst="straightConnector1">
            <a:avLst/>
          </a:prstGeom>
          <a:noFill/>
          <a:ln w="108000">
            <a:solidFill>
              <a:srgbClr val="884DA7"/>
            </a:solidFill>
            <a:round/>
          </a:ln>
        </p:spPr>
      </p:sp>
      <p:sp>
        <p:nvSpPr>
          <p:cNvPr id="385" name="CustomShape 23"/>
          <p:cNvSpPr/>
          <p:nvPr/>
        </p:nvSpPr>
        <p:spPr>
          <a:xfrm>
            <a:off x="4496760" y="3142080"/>
            <a:ext cx="1439280" cy="524880"/>
          </a:xfrm>
          <a:prstGeom prst="roundRect">
            <a:avLst>
              <a:gd name="adj" fmla="val 16667"/>
            </a:avLst>
          </a:prstGeom>
          <a:solidFill>
            <a:srgbClr val="F4F28C"/>
          </a:solidFill>
          <a:ln w="9360">
            <a:solidFill>
              <a:srgbClr val="884DA7"/>
            </a:solidFill>
            <a:round/>
          </a:ln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fr-FR" sz="1600" b="1">
                <a:solidFill>
                  <a:srgbClr val="884DA7"/>
                </a:solidFill>
                <a:latin typeface="Calibri"/>
                <a:ea typeface="MS Gothic"/>
              </a:rPr>
              <a:t>Désaccord</a:t>
            </a:r>
            <a:endParaRPr/>
          </a:p>
        </p:txBody>
      </p:sp>
      <p:sp>
        <p:nvSpPr>
          <p:cNvPr id="386" name="CustomShape 24"/>
          <p:cNvSpPr/>
          <p:nvPr/>
        </p:nvSpPr>
        <p:spPr>
          <a:xfrm>
            <a:off x="3487680" y="3897360"/>
            <a:ext cx="3347280" cy="521640"/>
          </a:xfrm>
          <a:prstGeom prst="roundRect">
            <a:avLst>
              <a:gd name="adj" fmla="val 16667"/>
            </a:avLst>
          </a:prstGeom>
          <a:solidFill>
            <a:srgbClr val="F4F28C"/>
          </a:solidFill>
          <a:ln w="9360">
            <a:solidFill>
              <a:srgbClr val="884DA7"/>
            </a:solidFill>
            <a:round/>
          </a:ln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fr-FR" sz="1600" b="1">
                <a:solidFill>
                  <a:srgbClr val="884DA7"/>
                </a:solidFill>
                <a:latin typeface="Calibri"/>
                <a:ea typeface="MS Gothic"/>
              </a:rPr>
              <a:t>Entretien chef d’établissement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z="1600" b="1">
                <a:solidFill>
                  <a:srgbClr val="884DA7"/>
                </a:solidFill>
                <a:latin typeface="Calibri"/>
                <a:ea typeface="MS Gothic"/>
              </a:rPr>
              <a:t>et famille</a:t>
            </a:r>
            <a:endParaRPr/>
          </a:p>
        </p:txBody>
      </p:sp>
      <p:sp>
        <p:nvSpPr>
          <p:cNvPr id="387" name="CustomShape 25"/>
          <p:cNvSpPr/>
          <p:nvPr/>
        </p:nvSpPr>
        <p:spPr>
          <a:xfrm>
            <a:off x="5105520" y="5857920"/>
            <a:ext cx="1853640" cy="503640"/>
          </a:xfrm>
          <a:prstGeom prst="roundRect">
            <a:avLst>
              <a:gd name="adj" fmla="val 16667"/>
            </a:avLst>
          </a:prstGeom>
          <a:solidFill>
            <a:srgbClr val="F4F28C"/>
          </a:solidFill>
          <a:ln w="9360">
            <a:solidFill>
              <a:srgbClr val="884DA7"/>
            </a:solidFill>
            <a:round/>
          </a:ln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fr-FR" sz="1600" b="1">
                <a:solidFill>
                  <a:srgbClr val="884DA7"/>
                </a:solidFill>
                <a:latin typeface="Calibri"/>
                <a:ea typeface="MS Gothic"/>
              </a:rPr>
              <a:t>Commission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z="1600" b="1">
                <a:solidFill>
                  <a:srgbClr val="884DA7"/>
                </a:solidFill>
                <a:latin typeface="Calibri"/>
                <a:ea typeface="MS Gothic"/>
              </a:rPr>
              <a:t>d’appel</a:t>
            </a:r>
            <a:endParaRPr/>
          </a:p>
        </p:txBody>
      </p:sp>
      <p:sp>
        <p:nvSpPr>
          <p:cNvPr id="388" name="CustomShape 26"/>
          <p:cNvSpPr/>
          <p:nvPr/>
        </p:nvSpPr>
        <p:spPr>
          <a:xfrm>
            <a:off x="2505600" y="2953080"/>
            <a:ext cx="360" cy="507960"/>
          </a:xfrm>
          <a:prstGeom prst="straightConnector1">
            <a:avLst/>
          </a:prstGeom>
          <a:noFill/>
          <a:ln w="108000">
            <a:solidFill>
              <a:srgbClr val="884DA7"/>
            </a:solidFill>
            <a:round/>
          </a:ln>
        </p:spPr>
      </p:sp>
      <p:sp>
        <p:nvSpPr>
          <p:cNvPr id="389" name="CustomShape 27"/>
          <p:cNvSpPr/>
          <p:nvPr/>
        </p:nvSpPr>
        <p:spPr>
          <a:xfrm flipH="1">
            <a:off x="2754000" y="6087240"/>
            <a:ext cx="2350440" cy="360"/>
          </a:xfrm>
          <a:prstGeom prst="straightConnector1">
            <a:avLst/>
          </a:prstGeom>
          <a:noFill/>
          <a:ln w="108000">
            <a:solidFill>
              <a:srgbClr val="884DA7"/>
            </a:solidFill>
            <a:round/>
            <a:tailEnd type="triangle" w="med" len="med"/>
          </a:ln>
        </p:spPr>
      </p:sp>
      <p:sp>
        <p:nvSpPr>
          <p:cNvPr id="390" name="CustomShape 28"/>
          <p:cNvSpPr/>
          <p:nvPr/>
        </p:nvSpPr>
        <p:spPr>
          <a:xfrm rot="10800000" flipV="1">
            <a:off x="2388240" y="5065920"/>
            <a:ext cx="1348560" cy="465840"/>
          </a:xfrm>
          <a:prstGeom prst="bentConnector2">
            <a:avLst/>
          </a:prstGeom>
          <a:noFill/>
          <a:ln w="108000">
            <a:solidFill>
              <a:srgbClr val="884DA7"/>
            </a:solidFill>
            <a:miter/>
            <a:tailEnd type="triangle" w="med" len="med"/>
          </a:ln>
        </p:spPr>
      </p:sp>
      <p:sp>
        <p:nvSpPr>
          <p:cNvPr id="391" name="CustomShape 29"/>
          <p:cNvSpPr/>
          <p:nvPr/>
        </p:nvSpPr>
        <p:spPr>
          <a:xfrm>
            <a:off x="5351400" y="4768920"/>
            <a:ext cx="1439280" cy="524880"/>
          </a:xfrm>
          <a:prstGeom prst="roundRect">
            <a:avLst>
              <a:gd name="adj" fmla="val 16667"/>
            </a:avLst>
          </a:prstGeom>
          <a:solidFill>
            <a:srgbClr val="F4F28C"/>
          </a:solidFill>
          <a:ln w="9360">
            <a:solidFill>
              <a:srgbClr val="884DA7"/>
            </a:solidFill>
            <a:round/>
          </a:ln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fr-FR" sz="1600" b="1">
                <a:solidFill>
                  <a:srgbClr val="884DA7"/>
                </a:solidFill>
                <a:latin typeface="Calibri"/>
                <a:ea typeface="MS Gothic"/>
              </a:rPr>
              <a:t>Désaccord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z="1600" b="1">
                <a:solidFill>
                  <a:srgbClr val="884DA7"/>
                </a:solidFill>
                <a:latin typeface="Calibri"/>
                <a:ea typeface="MS Gothic"/>
              </a:rPr>
              <a:t>(Appel)</a:t>
            </a:r>
            <a:endParaRPr/>
          </a:p>
        </p:txBody>
      </p:sp>
      <p:sp>
        <p:nvSpPr>
          <p:cNvPr id="392" name="CustomShape 30"/>
          <p:cNvSpPr/>
          <p:nvPr/>
        </p:nvSpPr>
        <p:spPr>
          <a:xfrm>
            <a:off x="3371760" y="4768920"/>
            <a:ext cx="1439280" cy="52308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360">
            <a:solidFill>
              <a:srgbClr val="884DA7"/>
            </a:solidFill>
            <a:round/>
          </a:ln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fr-FR" sz="1600" b="1">
                <a:solidFill>
                  <a:srgbClr val="884DA7"/>
                </a:solidFill>
                <a:latin typeface="Calibri"/>
                <a:ea typeface="MS Gothic"/>
              </a:rPr>
              <a:t>Accord</a:t>
            </a:r>
            <a:endParaRPr/>
          </a:p>
        </p:txBody>
      </p:sp>
      <p:sp>
        <p:nvSpPr>
          <p:cNvPr id="393" name="CustomShape 31"/>
          <p:cNvSpPr/>
          <p:nvPr/>
        </p:nvSpPr>
        <p:spPr>
          <a:xfrm>
            <a:off x="670320" y="143280"/>
            <a:ext cx="2071080" cy="5216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99"/>
              </a:gs>
              <a:gs pos="100000">
                <a:srgbClr val="BBAE98"/>
              </a:gs>
            </a:gsLst>
            <a:path path="circle"/>
          </a:gradFill>
          <a:ln w="9360">
            <a:noFill/>
          </a:ln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fr-FR" sz="1600" b="1">
                <a:solidFill>
                  <a:srgbClr val="884DA7"/>
                </a:solidFill>
                <a:latin typeface="Calibri"/>
                <a:ea typeface="MS Gothic"/>
              </a:rPr>
              <a:t>Vœux provisoires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z="1600" b="1">
                <a:solidFill>
                  <a:srgbClr val="884DA7"/>
                </a:solidFill>
                <a:latin typeface="Calibri"/>
                <a:ea typeface="MS Gothic"/>
              </a:rPr>
              <a:t>de la famille</a:t>
            </a:r>
            <a:endParaRPr/>
          </a:p>
        </p:txBody>
      </p:sp>
      <p:pic>
        <p:nvPicPr>
          <p:cNvPr id="394" name="_s104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4520" y="836640"/>
            <a:ext cx="2878920" cy="681840"/>
          </a:xfrm>
          <a:prstGeom prst="rect">
            <a:avLst/>
          </a:prstGeom>
          <a:ln w="9360">
            <a:noFill/>
          </a:ln>
        </p:spPr>
      </p:pic>
      <p:sp>
        <p:nvSpPr>
          <p:cNvPr id="395" name="CustomShape 32"/>
          <p:cNvSpPr/>
          <p:nvPr/>
        </p:nvSpPr>
        <p:spPr>
          <a:xfrm>
            <a:off x="457200" y="939960"/>
            <a:ext cx="2659680" cy="470880"/>
          </a:xfrm>
          <a:prstGeom prst="rect">
            <a:avLst/>
          </a:prstGeom>
          <a:noFill/>
          <a:ln w="9360">
            <a:noFill/>
          </a:ln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fr-FR" sz="1600" b="1">
                <a:solidFill>
                  <a:srgbClr val="884DA7"/>
                </a:solidFill>
                <a:latin typeface="Calibri"/>
                <a:ea typeface="MS Gothic"/>
              </a:rPr>
              <a:t>Avis provisoire d’orientation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z="1600" b="1">
                <a:solidFill>
                  <a:srgbClr val="884DA7"/>
                </a:solidFill>
                <a:latin typeface="Calibri"/>
                <a:ea typeface="MS Gothic"/>
              </a:rPr>
              <a:t>(Conseil de classe)</a:t>
            </a:r>
            <a:endParaRPr/>
          </a:p>
        </p:txBody>
      </p:sp>
      <p:sp>
        <p:nvSpPr>
          <p:cNvPr id="396" name="CustomShape 33"/>
          <p:cNvSpPr/>
          <p:nvPr/>
        </p:nvSpPr>
        <p:spPr>
          <a:xfrm>
            <a:off x="2700360" y="1712880"/>
            <a:ext cx="4966560" cy="45864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fr-FR" sz="2400" b="1">
                <a:solidFill>
                  <a:srgbClr val="000000"/>
                </a:solidFill>
                <a:latin typeface="Times New Roman"/>
                <a:ea typeface="SimSun"/>
              </a:rPr>
              <a:t>--------------------------------------------</a:t>
            </a:r>
            <a:endParaRPr/>
          </a:p>
        </p:txBody>
      </p:sp>
      <p:sp>
        <p:nvSpPr>
          <p:cNvPr id="397" name="CustomShape 34"/>
          <p:cNvSpPr/>
          <p:nvPr/>
        </p:nvSpPr>
        <p:spPr>
          <a:xfrm>
            <a:off x="2987640" y="2492280"/>
            <a:ext cx="4536360" cy="45864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fr-FR" sz="2400" b="1">
                <a:solidFill>
                  <a:srgbClr val="000000"/>
                </a:solidFill>
                <a:latin typeface="Times New Roman"/>
                <a:ea typeface="SimSun"/>
              </a:rPr>
              <a:t>-----------------------------------------</a:t>
            </a:r>
            <a:endParaRPr/>
          </a:p>
        </p:txBody>
      </p:sp>
      <p:sp>
        <p:nvSpPr>
          <p:cNvPr id="398" name="CustomShape 35"/>
          <p:cNvSpPr/>
          <p:nvPr/>
        </p:nvSpPr>
        <p:spPr>
          <a:xfrm>
            <a:off x="6930000" y="4797360"/>
            <a:ext cx="537480" cy="458640"/>
          </a:xfrm>
          <a:prstGeom prst="rect">
            <a:avLst/>
          </a:prstGeom>
          <a:noFill/>
          <a:ln w="9360">
            <a:noFill/>
          </a:ln>
        </p:spPr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fr-FR" sz="2400" b="1">
                <a:solidFill>
                  <a:srgbClr val="000000"/>
                </a:solidFill>
                <a:latin typeface="Times New Roman"/>
                <a:ea typeface="SimSun"/>
              </a:rPr>
              <a:t>------</a:t>
            </a:r>
            <a:endParaRPr/>
          </a:p>
        </p:txBody>
      </p:sp>
      <p:sp>
        <p:nvSpPr>
          <p:cNvPr id="399" name="Line 36"/>
          <p:cNvSpPr/>
          <p:nvPr/>
        </p:nvSpPr>
        <p:spPr>
          <a:xfrm>
            <a:off x="7092720" y="188640"/>
            <a:ext cx="0" cy="6408720"/>
          </a:xfrm>
          <a:prstGeom prst="line">
            <a:avLst/>
          </a:prstGeom>
          <a:ln w="38160">
            <a:solidFill>
              <a:srgbClr val="D42035"/>
            </a:solidFill>
            <a:miter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2819" y="733926"/>
            <a:ext cx="8386012" cy="5005137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fr-FR" sz="6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Les </a:t>
            </a:r>
            <a:r>
              <a:rPr lang="fr-FR" sz="66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Téléservices</a:t>
            </a:r>
            <a:br>
              <a:rPr lang="fr-FR" sz="6600" dirty="0">
                <a:solidFill>
                  <a:srgbClr val="002060"/>
                </a:solidFill>
              </a:rPr>
            </a:br>
            <a:br>
              <a:rPr lang="fr-FR" sz="6600" dirty="0">
                <a:solidFill>
                  <a:srgbClr val="002060"/>
                </a:solidFill>
              </a:rPr>
            </a:br>
            <a:r>
              <a:rPr lang="fr-FR" dirty="0">
                <a:solidFill>
                  <a:srgbClr val="00B050"/>
                </a:solidFill>
              </a:rPr>
              <a:t>Orientation</a:t>
            </a:r>
            <a:br>
              <a:rPr lang="fr-FR" dirty="0">
                <a:solidFill>
                  <a:srgbClr val="002060"/>
                </a:solidFill>
              </a:rPr>
            </a:br>
            <a:r>
              <a:rPr lang="fr-FR" dirty="0">
                <a:solidFill>
                  <a:srgbClr val="FFC000"/>
                </a:solidFill>
              </a:rPr>
              <a:t>Affectation</a:t>
            </a:r>
            <a:br>
              <a:rPr lang="fr-FR" dirty="0">
                <a:solidFill>
                  <a:srgbClr val="002060"/>
                </a:solidFill>
              </a:rPr>
            </a:br>
            <a:r>
              <a:rPr lang="fr-FR" dirty="0">
                <a:solidFill>
                  <a:srgbClr val="002060"/>
                </a:solidFill>
              </a:rPr>
              <a:t>Inscription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rgbClr val="7030A0"/>
                </a:solidFill>
              </a:rPr>
              <a:t>Calendrier</a:t>
            </a:r>
            <a:endParaRPr lang="fr-FR" dirty="0"/>
          </a:p>
        </p:txBody>
      </p:sp>
      <p:pic>
        <p:nvPicPr>
          <p:cNvPr id="3" name="Image 2" descr="téléservice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7281" y="1380286"/>
            <a:ext cx="6965999" cy="547771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145160"/>
          </a:xfrm>
        </p:spPr>
        <p:txBody>
          <a:bodyPr/>
          <a:lstStyle/>
          <a:p>
            <a:pPr algn="ctr"/>
            <a:r>
              <a:rPr lang="fr-FR" sz="3200" b="1" dirty="0">
                <a:solidFill>
                  <a:srgbClr val="884DA7"/>
                </a:solidFill>
                <a:ea typeface="MS Gothic"/>
                <a:cs typeface="+mn-cs"/>
              </a:rPr>
              <a:t>Le </a:t>
            </a:r>
            <a:r>
              <a:rPr lang="fr-FR" sz="3200" b="1" dirty="0" err="1">
                <a:solidFill>
                  <a:srgbClr val="884DA7"/>
                </a:solidFill>
                <a:ea typeface="MS Gothic"/>
                <a:cs typeface="+mn-cs"/>
              </a:rPr>
              <a:t>Téléservice</a:t>
            </a:r>
            <a:r>
              <a:rPr lang="fr-FR" sz="3200" b="1" dirty="0">
                <a:solidFill>
                  <a:srgbClr val="884DA7"/>
                </a:solidFill>
                <a:ea typeface="MS Gothic"/>
                <a:cs typeface="+mn-cs"/>
              </a:rPr>
              <a:t> </a:t>
            </a:r>
            <a:r>
              <a:rPr lang="fr-FR" sz="3200" b="1" dirty="0">
                <a:solidFill>
                  <a:srgbClr val="00B050"/>
                </a:solidFill>
                <a:ea typeface="MS Gothic"/>
                <a:cs typeface="+mn-cs"/>
              </a:rPr>
              <a:t>Orientation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80473" y="1223888"/>
            <a:ext cx="877102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b="1" dirty="0"/>
          </a:p>
          <a:p>
            <a:r>
              <a:rPr lang="fr-FR" sz="2000" i="1" dirty="0"/>
              <a:t>Il remplace la fiche de dialogue et donne la possibilité aux parents:</a:t>
            </a:r>
          </a:p>
          <a:p>
            <a:endParaRPr lang="fr-FR" sz="2000" b="1" dirty="0"/>
          </a:p>
          <a:p>
            <a:pPr>
              <a:buFont typeface="Wingdings"/>
              <a:buChar char="ð"/>
            </a:pPr>
            <a:r>
              <a:rPr lang="fr-FR" sz="2000" dirty="0"/>
              <a:t> de </a:t>
            </a:r>
            <a:r>
              <a:rPr lang="fr-FR" sz="2000" b="1" dirty="0"/>
              <a:t>saisir des demandes d’orientation</a:t>
            </a:r>
            <a:r>
              <a:rPr lang="fr-FR" sz="2000" dirty="0"/>
              <a:t> lors de la phase provisoire et de la phase définitive,</a:t>
            </a:r>
          </a:p>
          <a:p>
            <a:pPr>
              <a:buFont typeface="Wingdings"/>
              <a:buChar char="ð"/>
            </a:pPr>
            <a:endParaRPr lang="fr-FR" sz="2000" dirty="0"/>
          </a:p>
          <a:p>
            <a:pPr>
              <a:buFont typeface="Wingdings"/>
              <a:buChar char="ð"/>
            </a:pPr>
            <a:r>
              <a:rPr lang="fr-FR" sz="2000" dirty="0"/>
              <a:t> de </a:t>
            </a:r>
            <a:r>
              <a:rPr lang="fr-FR" sz="2000" b="1" dirty="0"/>
              <a:t>consulter les réponses du conseil de classe </a:t>
            </a:r>
            <a:r>
              <a:rPr lang="fr-FR" sz="2000" dirty="0"/>
              <a:t>aux demandes formulées,</a:t>
            </a:r>
          </a:p>
          <a:p>
            <a:pPr>
              <a:buFont typeface="Wingdings"/>
              <a:buChar char="ð"/>
            </a:pPr>
            <a:endParaRPr lang="fr-FR" sz="2000" dirty="0"/>
          </a:p>
          <a:p>
            <a:pPr>
              <a:buFont typeface="Wingdings"/>
              <a:buChar char="ð"/>
            </a:pPr>
            <a:r>
              <a:rPr lang="fr-FR" sz="2000" dirty="0"/>
              <a:t> </a:t>
            </a:r>
            <a:r>
              <a:rPr lang="fr-FR" sz="2000" b="1" dirty="0"/>
              <a:t>d’accuser réception </a:t>
            </a:r>
            <a:r>
              <a:rPr lang="fr-FR" sz="2000" dirty="0"/>
              <a:t>(phase provisoire), ou de </a:t>
            </a:r>
            <a:r>
              <a:rPr lang="fr-FR" sz="2000" b="1" dirty="0"/>
              <a:t>faire part de leur accord ou désaccord </a:t>
            </a:r>
            <a:r>
              <a:rPr lang="fr-FR" sz="2000" dirty="0"/>
              <a:t>(phase définitive) suite aux réponses du conseil de classe,</a:t>
            </a:r>
          </a:p>
          <a:p>
            <a:pPr>
              <a:buFont typeface="Wingdings"/>
              <a:buChar char="ð"/>
            </a:pPr>
            <a:endParaRPr lang="fr-FR" sz="2000" dirty="0"/>
          </a:p>
          <a:p>
            <a:r>
              <a:rPr lang="fr-FR" sz="2000" dirty="0">
                <a:sym typeface="Wingdings"/>
              </a:rPr>
              <a:t> </a:t>
            </a:r>
            <a:r>
              <a:rPr lang="fr-FR" sz="2000" dirty="0"/>
              <a:t>de </a:t>
            </a:r>
            <a:r>
              <a:rPr lang="fr-FR" sz="2000" b="1" dirty="0"/>
              <a:t>consulter la décision d’orientation </a:t>
            </a:r>
            <a:r>
              <a:rPr lang="fr-FR" sz="2000" dirty="0"/>
              <a:t>du chef d’établissement en cas d’accord.</a:t>
            </a:r>
          </a:p>
          <a:p>
            <a:endParaRPr lang="fr-FR" sz="2000" dirty="0"/>
          </a:p>
          <a:p>
            <a:r>
              <a:rPr lang="fr-FR" sz="2000" i="1" dirty="0"/>
              <a:t>La procédure papier est maintenue pour les situations de désaccord, la phase d’appel et la demande de maintien.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5083" y="182879"/>
            <a:ext cx="8918917" cy="1790300"/>
          </a:xfrm>
        </p:spPr>
        <p:txBody>
          <a:bodyPr/>
          <a:lstStyle/>
          <a:p>
            <a:r>
              <a:rPr lang="fr-FR" sz="2000" b="1" dirty="0"/>
              <a:t>Jusqu’à 3 demandes d’orientation possibles, </a:t>
            </a:r>
            <a:r>
              <a:rPr lang="fr-FR" sz="2000" dirty="0"/>
              <a:t>en phase provisoire</a:t>
            </a:r>
            <a:br>
              <a:rPr lang="fr-FR" sz="2000" dirty="0"/>
            </a:br>
            <a:r>
              <a:rPr lang="fr-FR" sz="2000" dirty="0"/>
              <a:t>et en phase définitive :</a:t>
            </a:r>
            <a:br>
              <a:rPr lang="fr-FR" sz="2000" dirty="0"/>
            </a:br>
            <a:br>
              <a:rPr lang="fr-FR" sz="1400" dirty="0"/>
            </a:br>
            <a:endParaRPr lang="fr-FR" sz="1400" dirty="0"/>
          </a:p>
        </p:txBody>
      </p:sp>
      <p:pic>
        <p:nvPicPr>
          <p:cNvPr id="4" name="Image 3" descr="téléservice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92701"/>
            <a:ext cx="8609427" cy="546529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457200" y="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884DA7"/>
              </a:solidFill>
              <a:effectLst/>
              <a:uLnTx/>
              <a:uFillTx/>
              <a:latin typeface="+mj-lt"/>
              <a:ea typeface="MS Gothic"/>
              <a:cs typeface="+mn-c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72979" y="1612232"/>
            <a:ext cx="8458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>
                <a:latin typeface="Calibri"/>
                <a:ea typeface="MS Gothic"/>
              </a:rPr>
              <a:t>Le </a:t>
            </a:r>
            <a:r>
              <a:rPr lang="fr-FR" sz="2400" i="1" dirty="0" err="1">
                <a:latin typeface="Calibri"/>
                <a:ea typeface="MS Gothic"/>
              </a:rPr>
              <a:t>Téléservice</a:t>
            </a:r>
            <a:r>
              <a:rPr lang="fr-FR" sz="2400" i="1" dirty="0">
                <a:latin typeface="Calibri"/>
                <a:ea typeface="MS Gothic"/>
              </a:rPr>
              <a:t> Affectation remplace la fiche de recueil des vœux.</a:t>
            </a:r>
            <a:endParaRPr lang="fr-FR" sz="2400" b="1" i="1" dirty="0">
              <a:latin typeface="Calibri"/>
              <a:ea typeface="MS Gothic"/>
            </a:endParaRPr>
          </a:p>
          <a:p>
            <a:endParaRPr lang="fr-FR" sz="2400" b="1" dirty="0">
              <a:solidFill>
                <a:srgbClr val="884DA7"/>
              </a:solidFill>
              <a:latin typeface="Calibri"/>
              <a:ea typeface="MS Gothic"/>
            </a:endParaRPr>
          </a:p>
          <a:p>
            <a:r>
              <a:rPr lang="fr-FR" sz="2400" b="1" dirty="0">
                <a:solidFill>
                  <a:srgbClr val="884DA7"/>
                </a:solidFill>
                <a:latin typeface="Calibri"/>
                <a:ea typeface="MS Gothic"/>
              </a:rPr>
              <a:t>A partir du 6 avril : </a:t>
            </a:r>
            <a:r>
              <a:rPr lang="fr-FR" sz="2400" dirty="0"/>
              <a:t>les familles peuvent consulter les offres de formations post-3</a:t>
            </a:r>
            <a:r>
              <a:rPr lang="fr-FR" sz="2400" baseline="30000" dirty="0"/>
              <a:t>ème</a:t>
            </a:r>
            <a:r>
              <a:rPr lang="fr-FR" sz="2400" dirty="0"/>
              <a:t> en se connectant au </a:t>
            </a:r>
            <a:r>
              <a:rPr lang="fr-FR" sz="2400" dirty="0" err="1"/>
              <a:t>Téléservice</a:t>
            </a:r>
            <a:r>
              <a:rPr lang="fr-FR" sz="2400" dirty="0"/>
              <a:t> </a:t>
            </a:r>
            <a:r>
              <a:rPr lang="fr-FR" sz="2400" b="1" dirty="0">
                <a:solidFill>
                  <a:srgbClr val="FFC000"/>
                </a:solidFill>
              </a:rPr>
              <a:t>Affectation</a:t>
            </a:r>
          </a:p>
          <a:p>
            <a:endParaRPr lang="fr-FR" sz="2400" dirty="0"/>
          </a:p>
          <a:p>
            <a:r>
              <a:rPr lang="fr-FR" sz="2400" b="1" dirty="0">
                <a:solidFill>
                  <a:srgbClr val="884DA7"/>
                </a:solidFill>
                <a:latin typeface="Calibri"/>
                <a:ea typeface="MS Gothic"/>
              </a:rPr>
              <a:t>Du 4 mai au 1</a:t>
            </a:r>
            <a:r>
              <a:rPr lang="fr-FR" sz="2400" b="1" baseline="30000" dirty="0">
                <a:solidFill>
                  <a:srgbClr val="884DA7"/>
                </a:solidFill>
                <a:latin typeface="Calibri"/>
                <a:ea typeface="MS Gothic"/>
              </a:rPr>
              <a:t>er</a:t>
            </a:r>
            <a:r>
              <a:rPr lang="fr-FR" sz="2400" b="1" dirty="0">
                <a:solidFill>
                  <a:srgbClr val="884DA7"/>
                </a:solidFill>
                <a:latin typeface="Calibri"/>
                <a:ea typeface="MS Gothic"/>
              </a:rPr>
              <a:t> juin : </a:t>
            </a:r>
            <a:r>
              <a:rPr lang="fr-FR" sz="2400" dirty="0"/>
              <a:t>les familles saisissent des vœux dans le </a:t>
            </a:r>
            <a:r>
              <a:rPr lang="fr-FR" sz="2400" dirty="0" err="1"/>
              <a:t>Téléservice</a:t>
            </a:r>
            <a:r>
              <a:rPr lang="fr-FR" sz="2400" dirty="0"/>
              <a:t> </a:t>
            </a:r>
            <a:r>
              <a:rPr lang="fr-FR" sz="2400" b="1" dirty="0">
                <a:solidFill>
                  <a:srgbClr val="FFC000"/>
                </a:solidFill>
              </a:rPr>
              <a:t>Affectation</a:t>
            </a:r>
          </a:p>
          <a:p>
            <a:endParaRPr lang="fr-FR" sz="2400" dirty="0"/>
          </a:p>
          <a:p>
            <a:r>
              <a:rPr lang="fr-FR" sz="2400" b="1" dirty="0">
                <a:solidFill>
                  <a:srgbClr val="884DA7"/>
                </a:solidFill>
                <a:latin typeface="Calibri"/>
                <a:ea typeface="MS Gothic"/>
              </a:rPr>
              <a:t>Le 1er juillet : </a:t>
            </a:r>
            <a:r>
              <a:rPr lang="fr-FR" sz="2400" dirty="0"/>
              <a:t>mise en ligne des résultats : </a:t>
            </a:r>
            <a:r>
              <a:rPr lang="fr-FR" sz="2400" dirty="0" err="1"/>
              <a:t>Téléservice</a:t>
            </a:r>
            <a:r>
              <a:rPr lang="fr-FR" sz="2400" dirty="0"/>
              <a:t> </a:t>
            </a:r>
            <a:r>
              <a:rPr lang="fr-FR" sz="2400" b="1" dirty="0">
                <a:solidFill>
                  <a:srgbClr val="FFC000"/>
                </a:solidFill>
              </a:rPr>
              <a:t>Affectation</a:t>
            </a:r>
          </a:p>
          <a:p>
            <a:endParaRPr lang="fr-FR" sz="2400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</p:spPr>
        <p:txBody>
          <a:bodyPr/>
          <a:lstStyle/>
          <a:p>
            <a:pPr algn="ctr"/>
            <a:r>
              <a:rPr lang="fr-FR" sz="3200" b="1" dirty="0">
                <a:solidFill>
                  <a:srgbClr val="884DA7"/>
                </a:solidFill>
                <a:ea typeface="MS Gothic"/>
                <a:cs typeface="+mn-cs"/>
              </a:rPr>
              <a:t>Le </a:t>
            </a:r>
            <a:r>
              <a:rPr lang="fr-FR" sz="3200" b="1" dirty="0" err="1">
                <a:solidFill>
                  <a:srgbClr val="884DA7"/>
                </a:solidFill>
                <a:ea typeface="MS Gothic"/>
                <a:cs typeface="+mn-cs"/>
              </a:rPr>
              <a:t>Téléservice</a:t>
            </a:r>
            <a:r>
              <a:rPr lang="fr-FR" sz="3200" b="1" dirty="0">
                <a:solidFill>
                  <a:srgbClr val="884DA7"/>
                </a:solidFill>
                <a:ea typeface="MS Gothic"/>
                <a:cs typeface="+mn-cs"/>
              </a:rPr>
              <a:t> </a:t>
            </a:r>
            <a:r>
              <a:rPr lang="fr-FR" sz="3200" b="1" dirty="0">
                <a:solidFill>
                  <a:srgbClr val="FFC000"/>
                </a:solidFill>
                <a:ea typeface="MS Gothic"/>
                <a:cs typeface="+mn-cs"/>
              </a:rPr>
              <a:t>Affectation</a:t>
            </a:r>
          </a:p>
        </p:txBody>
      </p:sp>
    </p:spTree>
    <p:extLst>
      <p:ext uri="{BB962C8B-B14F-4D97-AF65-F5344CB8AC3E}">
        <p14:creationId xmlns:p14="http://schemas.microsoft.com/office/powerpoint/2010/main" val="167847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CustomShape 1"/>
          <p:cNvSpPr/>
          <p:nvPr/>
        </p:nvSpPr>
        <p:spPr>
          <a:xfrm>
            <a:off x="304920" y="214200"/>
            <a:ext cx="8534160" cy="92844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401" name="CustomShape 2"/>
          <p:cNvSpPr/>
          <p:nvPr/>
        </p:nvSpPr>
        <p:spPr>
          <a:xfrm>
            <a:off x="366840" y="3465360"/>
            <a:ext cx="180720" cy="366480"/>
          </a:xfrm>
          <a:prstGeom prst="rect">
            <a:avLst/>
          </a:prstGeom>
          <a:noFill/>
          <a:ln w="12600">
            <a:noFill/>
          </a:ln>
        </p:spPr>
      </p:sp>
      <p:sp>
        <p:nvSpPr>
          <p:cNvPr id="402" name="CustomShape 3"/>
          <p:cNvSpPr/>
          <p:nvPr/>
        </p:nvSpPr>
        <p:spPr>
          <a:xfrm>
            <a:off x="402120" y="1533959"/>
            <a:ext cx="8352720" cy="4884093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/>
          <a:lstStyle/>
          <a:p>
            <a:pPr algn="just">
              <a:lnSpc>
                <a:spcPct val="100000"/>
              </a:lnSpc>
            </a:pPr>
            <a:r>
              <a:rPr lang="fr-FR" sz="2400" b="1" dirty="0">
                <a:solidFill>
                  <a:srgbClr val="161616"/>
                </a:solidFill>
                <a:latin typeface="Wingdings"/>
                <a:ea typeface="MS Gothic"/>
              </a:rPr>
              <a:t></a:t>
            </a:r>
            <a:r>
              <a:rPr lang="fr-FR" sz="2400" b="1" dirty="0">
                <a:solidFill>
                  <a:srgbClr val="161616"/>
                </a:solidFill>
                <a:latin typeface="Comic Sans MS"/>
                <a:ea typeface="MS Gothic"/>
              </a:rPr>
              <a:t> </a:t>
            </a:r>
            <a:r>
              <a:rPr lang="fr-FR" sz="2400" b="1" dirty="0">
                <a:solidFill>
                  <a:srgbClr val="161616"/>
                </a:solidFill>
                <a:latin typeface="Calibri"/>
                <a:ea typeface="MS Gothic"/>
              </a:rPr>
              <a:t>Possibilité de formuler jusqu’à </a:t>
            </a:r>
            <a:r>
              <a:rPr lang="fr-FR" sz="2400" b="1" dirty="0">
                <a:solidFill>
                  <a:srgbClr val="884DA7"/>
                </a:solidFill>
                <a:latin typeface="Calibri"/>
                <a:ea typeface="MS Gothic"/>
              </a:rPr>
              <a:t>15 vœux </a:t>
            </a:r>
            <a:r>
              <a:rPr lang="fr-FR" sz="2400" b="1" dirty="0">
                <a:solidFill>
                  <a:srgbClr val="161616"/>
                </a:solidFill>
                <a:latin typeface="Calibri"/>
                <a:ea typeface="MS Gothic"/>
              </a:rPr>
              <a:t>pour une admission en 2</a:t>
            </a:r>
            <a:r>
              <a:rPr lang="fr-FR" sz="2400" b="1" baseline="30000" dirty="0">
                <a:solidFill>
                  <a:srgbClr val="161616"/>
                </a:solidFill>
                <a:latin typeface="Calibri"/>
                <a:ea typeface="MS Gothic"/>
              </a:rPr>
              <a:t>nde</a:t>
            </a:r>
            <a:r>
              <a:rPr lang="fr-FR" sz="2400" b="1" dirty="0">
                <a:solidFill>
                  <a:srgbClr val="161616"/>
                </a:solidFill>
                <a:latin typeface="Calibri"/>
                <a:ea typeface="MS Gothic"/>
              </a:rPr>
              <a:t> générale et technologique et/ou en CAP ou Bac Professionnel. (10 vœux dans son académie d’origine / 5 hors académie)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ctr">
              <a:lnSpc>
                <a:spcPct val="90000"/>
              </a:lnSpc>
            </a:pPr>
            <a:r>
              <a:rPr lang="fr-FR" sz="2400" b="1" dirty="0">
                <a:solidFill>
                  <a:srgbClr val="884DA7"/>
                </a:solidFill>
                <a:latin typeface="Calibri"/>
                <a:ea typeface="MS Gothic"/>
              </a:rPr>
              <a:t>Attention: </a:t>
            </a:r>
            <a:endParaRPr dirty="0"/>
          </a:p>
          <a:p>
            <a:pPr algn="ctr">
              <a:lnSpc>
                <a:spcPct val="90000"/>
              </a:lnSpc>
            </a:pPr>
            <a:endParaRPr dirty="0"/>
          </a:p>
          <a:p>
            <a:pPr algn="just">
              <a:lnSpc>
                <a:spcPct val="90000"/>
              </a:lnSpc>
              <a:buFont typeface="Wingdings" charset="2"/>
              <a:buChar char=""/>
            </a:pPr>
            <a:r>
              <a:rPr lang="fr-FR" sz="2400" b="1" dirty="0">
                <a:solidFill>
                  <a:srgbClr val="161616"/>
                </a:solidFill>
                <a:latin typeface="Calibri"/>
                <a:ea typeface="MS Gothic"/>
              </a:rPr>
              <a:t>Pour une demande en 2</a:t>
            </a:r>
            <a:r>
              <a:rPr lang="fr-FR" sz="2400" b="1" baseline="30000" dirty="0">
                <a:solidFill>
                  <a:srgbClr val="161616"/>
                </a:solidFill>
                <a:latin typeface="Calibri"/>
                <a:ea typeface="MS Gothic"/>
              </a:rPr>
              <a:t>nde</a:t>
            </a:r>
            <a:r>
              <a:rPr lang="fr-FR" sz="2400" b="1" dirty="0">
                <a:solidFill>
                  <a:srgbClr val="161616"/>
                </a:solidFill>
                <a:latin typeface="Calibri"/>
                <a:ea typeface="MS Gothic"/>
              </a:rPr>
              <a:t> GT, toujours mentionner le lycée situé dans votre zone géographique de desserte dans la liste de vos vœux.</a:t>
            </a:r>
          </a:p>
          <a:p>
            <a:pPr algn="just">
              <a:lnSpc>
                <a:spcPct val="90000"/>
              </a:lnSpc>
              <a:buFont typeface="Wingdings" charset="2"/>
              <a:buChar char=""/>
            </a:pPr>
            <a:endParaRPr dirty="0"/>
          </a:p>
          <a:p>
            <a:pPr algn="just">
              <a:lnSpc>
                <a:spcPct val="90000"/>
              </a:lnSpc>
              <a:buFont typeface="Wingdings" charset="2"/>
              <a:buChar char=""/>
            </a:pPr>
            <a:r>
              <a:rPr lang="fr-FR" sz="2400" b="1" dirty="0">
                <a:solidFill>
                  <a:srgbClr val="161616"/>
                </a:solidFill>
                <a:latin typeface="Calibri"/>
                <a:ea typeface="MS Gothic"/>
              </a:rPr>
              <a:t>Attention à la stratégie de choix des BAC PRO pour obtenir une affectation souhaitée.</a:t>
            </a: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2568692" y="493754"/>
            <a:ext cx="49707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884DA7"/>
                </a:solidFill>
                <a:ea typeface="MS Gothic"/>
              </a:rPr>
              <a:t>Le </a:t>
            </a:r>
            <a:r>
              <a:rPr lang="fr-FR" sz="2800" b="1" dirty="0" err="1">
                <a:solidFill>
                  <a:srgbClr val="884DA7"/>
                </a:solidFill>
                <a:ea typeface="MS Gothic"/>
              </a:rPr>
              <a:t>Téléservice</a:t>
            </a:r>
            <a:r>
              <a:rPr lang="fr-FR" sz="2800" b="1" dirty="0">
                <a:solidFill>
                  <a:srgbClr val="884DA7"/>
                </a:solidFill>
                <a:ea typeface="MS Gothic"/>
              </a:rPr>
              <a:t> </a:t>
            </a:r>
            <a:r>
              <a:rPr lang="fr-FR" sz="2800" b="1" dirty="0">
                <a:solidFill>
                  <a:srgbClr val="FFC000"/>
                </a:solidFill>
                <a:ea typeface="MS Gothic"/>
              </a:rPr>
              <a:t>Affectation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92085330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40631" y="2791326"/>
            <a:ext cx="8446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884DA7"/>
                </a:solidFill>
                <a:latin typeface="Calibri"/>
                <a:ea typeface="MS Gothic"/>
              </a:rPr>
              <a:t>Du 1er au 3 juillet : </a:t>
            </a:r>
            <a:r>
              <a:rPr lang="fr-FR" sz="2400" dirty="0"/>
              <a:t>inscription des familles en ligne au sein de l’établissement d’affectation : </a:t>
            </a:r>
            <a:r>
              <a:rPr lang="fr-FR" sz="2400" dirty="0" err="1"/>
              <a:t>Téléservice</a:t>
            </a:r>
            <a:r>
              <a:rPr lang="fr-FR" sz="2400" dirty="0"/>
              <a:t> </a:t>
            </a:r>
            <a:r>
              <a:rPr lang="fr-FR" sz="2400" b="1" dirty="0"/>
              <a:t>Inscription</a:t>
            </a:r>
            <a:r>
              <a:rPr lang="fr-FR" sz="2400" dirty="0"/>
              <a:t>. </a:t>
            </a: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200" b="1" dirty="0">
                <a:solidFill>
                  <a:srgbClr val="884DA7"/>
                </a:solidFill>
                <a:ea typeface="MS Gothic"/>
                <a:cs typeface="+mn-cs"/>
              </a:rPr>
              <a:t>Le </a:t>
            </a:r>
            <a:r>
              <a:rPr lang="fr-FR" sz="3200" b="1" dirty="0" err="1">
                <a:solidFill>
                  <a:srgbClr val="884DA7"/>
                </a:solidFill>
                <a:ea typeface="MS Gothic"/>
                <a:cs typeface="+mn-cs"/>
              </a:rPr>
              <a:t>Téléservice</a:t>
            </a:r>
            <a:r>
              <a:rPr lang="fr-FR" sz="3200" b="1" dirty="0">
                <a:solidFill>
                  <a:srgbClr val="884DA7"/>
                </a:solidFill>
                <a:ea typeface="MS Gothic"/>
                <a:cs typeface="+mn-cs"/>
              </a:rPr>
              <a:t> </a:t>
            </a:r>
            <a:r>
              <a:rPr lang="fr-FR" sz="3200" b="1" dirty="0">
                <a:ea typeface="MS Gothic"/>
                <a:cs typeface="+mn-cs"/>
              </a:rPr>
              <a:t>Inscription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" y="1340502"/>
            <a:ext cx="91440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https://teleservices.ac-versailles.fr/</a:t>
            </a:r>
          </a:p>
          <a:p>
            <a:endParaRPr lang="fr-FR" sz="3200" i="1" u="sng" dirty="0"/>
          </a:p>
          <a:p>
            <a:endParaRPr lang="fr-FR" sz="3200" i="1" u="sng" dirty="0"/>
          </a:p>
          <a:p>
            <a:r>
              <a:rPr lang="fr-FR" sz="2800" i="1" u="sng" dirty="0"/>
              <a:t>Vous seront communiqués par le collège</a:t>
            </a:r>
            <a:r>
              <a:rPr lang="fr-FR" sz="2800" i="1" dirty="0"/>
              <a:t> :</a:t>
            </a:r>
          </a:p>
          <a:p>
            <a:r>
              <a:rPr lang="fr-FR" sz="3200" dirty="0"/>
              <a:t> </a:t>
            </a:r>
          </a:p>
          <a:p>
            <a:r>
              <a:rPr lang="fr-FR" sz="2800" dirty="0"/>
              <a:t>    - un identifiant </a:t>
            </a:r>
          </a:p>
          <a:p>
            <a:r>
              <a:rPr lang="fr-FR" sz="2800" dirty="0"/>
              <a:t>    - les dates clefs</a:t>
            </a:r>
          </a:p>
          <a:p>
            <a:endParaRPr lang="fr-FR" sz="2800" dirty="0"/>
          </a:p>
          <a:p>
            <a:r>
              <a:rPr lang="fr-FR" sz="2800" dirty="0"/>
              <a:t>Chaque élève, ainsi que sa famille seront accompagnés dans cette démarche.</a:t>
            </a:r>
          </a:p>
          <a:p>
            <a:endParaRPr lang="fr-FR" sz="2800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57200" y="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884DA7"/>
                </a:solidFill>
                <a:effectLst/>
                <a:uLnTx/>
                <a:uFillTx/>
                <a:latin typeface="+mj-lt"/>
                <a:ea typeface="MS Gothic"/>
                <a:cs typeface="+mn-cs"/>
              </a:rPr>
              <a:t>Comment y accéder ?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CustomShape 1"/>
          <p:cNvSpPr/>
          <p:nvPr/>
        </p:nvSpPr>
        <p:spPr>
          <a:xfrm>
            <a:off x="304920" y="214200"/>
            <a:ext cx="8534160" cy="69336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fr-FR" sz="3200" b="1" dirty="0">
                <a:solidFill>
                  <a:srgbClr val="884DA7"/>
                </a:solidFill>
                <a:latin typeface="+mj-lt"/>
                <a:ea typeface="MS Gothic"/>
              </a:rPr>
              <a:t>Affectation en voie professionnelle</a:t>
            </a:r>
          </a:p>
        </p:txBody>
      </p:sp>
      <p:sp>
        <p:nvSpPr>
          <p:cNvPr id="404" name="CustomShape 2"/>
          <p:cNvSpPr/>
          <p:nvPr/>
        </p:nvSpPr>
        <p:spPr>
          <a:xfrm>
            <a:off x="107640" y="1196640"/>
            <a:ext cx="8964000" cy="1310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fr-FR" sz="2000" b="1">
                <a:solidFill>
                  <a:srgbClr val="161616"/>
                </a:solidFill>
                <a:latin typeface="Calibri"/>
                <a:ea typeface="MS Gothic"/>
              </a:rPr>
              <a:t>Certains CAP et BAC Professionnels sont plus difficiles d’accès que d’autres : </a:t>
            </a:r>
            <a:endParaRPr/>
          </a:p>
          <a:p>
            <a:pPr algn="just">
              <a:lnSpc>
                <a:spcPct val="100000"/>
              </a:lnSpc>
            </a:pPr>
            <a:r>
              <a:rPr lang="fr-FR" sz="2000" b="1">
                <a:solidFill>
                  <a:srgbClr val="161616"/>
                </a:solidFill>
                <a:latin typeface="Calibri"/>
                <a:ea typeface="MS Gothic"/>
              </a:rPr>
              <a:t>  </a:t>
            </a:r>
            <a:r>
              <a:rPr lang="fr-FR" sz="2000" b="1">
                <a:solidFill>
                  <a:srgbClr val="884DA7"/>
                </a:solidFill>
                <a:latin typeface="Wingdings"/>
                <a:ea typeface="MS Gothic"/>
              </a:rPr>
              <a:t></a:t>
            </a:r>
            <a:r>
              <a:rPr lang="fr-FR" sz="2000" b="1">
                <a:solidFill>
                  <a:srgbClr val="161616"/>
                </a:solidFill>
                <a:latin typeface="Calibri"/>
                <a:ea typeface="MS Gothic"/>
              </a:rPr>
              <a:t> Les </a:t>
            </a:r>
            <a:r>
              <a:rPr lang="fr-FR" sz="2000" b="1">
                <a:solidFill>
                  <a:srgbClr val="884DA7"/>
                </a:solidFill>
                <a:latin typeface="Calibri"/>
                <a:ea typeface="MS Gothic"/>
              </a:rPr>
              <a:t>capacités d’accueil sont limitées</a:t>
            </a:r>
            <a:r>
              <a:rPr lang="fr-FR" sz="2000" b="1">
                <a:solidFill>
                  <a:srgbClr val="161616"/>
                </a:solidFill>
                <a:latin typeface="Calibri"/>
                <a:ea typeface="MS Gothic"/>
              </a:rPr>
              <a:t>.</a:t>
            </a:r>
            <a:endParaRPr/>
          </a:p>
          <a:p>
            <a:pPr algn="just">
              <a:lnSpc>
                <a:spcPct val="100000"/>
              </a:lnSpc>
            </a:pPr>
            <a:r>
              <a:rPr lang="fr-FR" sz="2000" b="1">
                <a:solidFill>
                  <a:srgbClr val="161616"/>
                </a:solidFill>
                <a:latin typeface="Calibri"/>
                <a:ea typeface="MS Gothic"/>
              </a:rPr>
              <a:t>  </a:t>
            </a:r>
            <a:r>
              <a:rPr lang="fr-FR" sz="2000" b="1">
                <a:solidFill>
                  <a:srgbClr val="884DA7"/>
                </a:solidFill>
                <a:latin typeface="Wingdings"/>
                <a:ea typeface="MS Gothic"/>
              </a:rPr>
              <a:t></a:t>
            </a:r>
            <a:r>
              <a:rPr lang="fr-FR" sz="2000" b="1">
                <a:solidFill>
                  <a:srgbClr val="7A0000"/>
                </a:solidFill>
                <a:latin typeface="Calibri"/>
                <a:ea typeface="MS Gothic"/>
              </a:rPr>
              <a:t> </a:t>
            </a:r>
            <a:r>
              <a:rPr lang="fr-FR" sz="2000" b="1">
                <a:solidFill>
                  <a:srgbClr val="161616"/>
                </a:solidFill>
                <a:latin typeface="Calibri"/>
                <a:ea typeface="MS Gothic"/>
              </a:rPr>
              <a:t>La </a:t>
            </a:r>
            <a:r>
              <a:rPr lang="fr-FR" sz="2000" b="1">
                <a:solidFill>
                  <a:srgbClr val="884DA7"/>
                </a:solidFill>
                <a:latin typeface="Calibri"/>
                <a:ea typeface="MS Gothic"/>
              </a:rPr>
              <a:t>sélection</a:t>
            </a:r>
            <a:r>
              <a:rPr lang="fr-FR" sz="2000" b="1">
                <a:solidFill>
                  <a:srgbClr val="B6B7D3"/>
                </a:solidFill>
                <a:latin typeface="Calibri"/>
                <a:ea typeface="MS Gothic"/>
              </a:rPr>
              <a:t> </a:t>
            </a:r>
            <a:r>
              <a:rPr lang="fr-FR" sz="2000" b="1">
                <a:solidFill>
                  <a:srgbClr val="161616"/>
                </a:solidFill>
                <a:latin typeface="Calibri"/>
                <a:ea typeface="MS Gothic"/>
              </a:rPr>
              <a:t>se fait sur les notes de toute l’année de 3</a:t>
            </a:r>
            <a:r>
              <a:rPr lang="fr-FR" sz="2000" b="1" baseline="30000">
                <a:solidFill>
                  <a:srgbClr val="161616"/>
                </a:solidFill>
                <a:latin typeface="Calibri"/>
                <a:ea typeface="MS Gothic"/>
              </a:rPr>
              <a:t>ème </a:t>
            </a:r>
            <a:r>
              <a:rPr lang="fr-FR" sz="2000" b="1">
                <a:solidFill>
                  <a:srgbClr val="161616"/>
                </a:solidFill>
                <a:latin typeface="Calibri"/>
                <a:ea typeface="MS Gothic"/>
              </a:rPr>
              <a:t> par le logiciel </a:t>
            </a:r>
            <a:r>
              <a:rPr lang="fr-FR" sz="2000" b="1">
                <a:solidFill>
                  <a:srgbClr val="884DA7"/>
                </a:solidFill>
                <a:latin typeface="Calibri"/>
                <a:ea typeface="MS Gothic"/>
              </a:rPr>
              <a:t>AFFELNET</a:t>
            </a:r>
            <a:r>
              <a:rPr lang="fr-FR" sz="2000" b="1">
                <a:solidFill>
                  <a:srgbClr val="161616"/>
                </a:solidFill>
                <a:latin typeface="Calibri"/>
                <a:ea typeface="MS Gothic"/>
              </a:rPr>
              <a:t>. Selon la filière demandée, certaines matières sont plus importantes que d’autres.</a:t>
            </a:r>
            <a:endParaRPr/>
          </a:p>
        </p:txBody>
      </p:sp>
      <p:sp>
        <p:nvSpPr>
          <p:cNvPr id="405" name="CustomShape 3"/>
          <p:cNvSpPr/>
          <p:nvPr/>
        </p:nvSpPr>
        <p:spPr>
          <a:xfrm>
            <a:off x="107640" y="4219524"/>
            <a:ext cx="8856720" cy="2208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fr-FR" sz="1600" b="1" u="sng" dirty="0">
                <a:solidFill>
                  <a:srgbClr val="161616"/>
                </a:solidFill>
                <a:latin typeface="Calibri"/>
                <a:ea typeface="MS Gothic"/>
              </a:rPr>
              <a:t>Secteurs professionnels concernés</a:t>
            </a:r>
            <a:r>
              <a:rPr lang="fr-FR" sz="1600" b="1" dirty="0">
                <a:solidFill>
                  <a:srgbClr val="161616"/>
                </a:solidFill>
                <a:latin typeface="Calibri"/>
                <a:ea typeface="MS Gothic"/>
              </a:rPr>
              <a:t>:</a:t>
            </a:r>
            <a:endParaRPr sz="1400" dirty="0"/>
          </a:p>
          <a:p>
            <a:pPr algn="just">
              <a:lnSpc>
                <a:spcPct val="114000"/>
              </a:lnSpc>
            </a:pPr>
            <a:r>
              <a:rPr lang="fr-FR" sz="1050" b="1" dirty="0">
                <a:solidFill>
                  <a:srgbClr val="884DA7"/>
                </a:solidFill>
                <a:latin typeface="Calibri"/>
                <a:ea typeface="MS Gothic"/>
              </a:rPr>
              <a:t>●</a:t>
            </a:r>
            <a:r>
              <a:rPr lang="fr-FR" sz="1050" b="1" dirty="0">
                <a:solidFill>
                  <a:srgbClr val="7A0000"/>
                </a:solidFill>
                <a:latin typeface="Calibri"/>
                <a:ea typeface="MS Gothic"/>
              </a:rPr>
              <a:t> </a:t>
            </a:r>
            <a:r>
              <a:rPr lang="fr-FR" sz="1600" b="1" dirty="0">
                <a:solidFill>
                  <a:srgbClr val="161616"/>
                </a:solidFill>
                <a:latin typeface="Calibri"/>
                <a:ea typeface="MS Gothic"/>
              </a:rPr>
              <a:t>Métiers d’art (ébénisterie, mode, industries graphiques, spectacle, signalétique et décor, marchandisage, tapisserie d’ameublement et photographie)</a:t>
            </a:r>
            <a:endParaRPr sz="1400" dirty="0"/>
          </a:p>
          <a:p>
            <a:pPr algn="just">
              <a:lnSpc>
                <a:spcPct val="114000"/>
              </a:lnSpc>
            </a:pPr>
            <a:r>
              <a:rPr lang="fr-FR" sz="1050" b="1" dirty="0">
                <a:solidFill>
                  <a:srgbClr val="884DA7"/>
                </a:solidFill>
                <a:latin typeface="Calibri"/>
                <a:ea typeface="MS Gothic"/>
              </a:rPr>
              <a:t>●</a:t>
            </a:r>
            <a:r>
              <a:rPr lang="fr-FR" sz="1600" b="1" dirty="0">
                <a:solidFill>
                  <a:srgbClr val="161616"/>
                </a:solidFill>
                <a:latin typeface="Calibri"/>
                <a:ea typeface="MS Gothic"/>
              </a:rPr>
              <a:t> Aéronautique								</a:t>
            </a:r>
          </a:p>
          <a:p>
            <a:pPr algn="just">
              <a:lnSpc>
                <a:spcPct val="114000"/>
              </a:lnSpc>
            </a:pPr>
            <a:r>
              <a:rPr lang="fr-FR" sz="1050" b="1" dirty="0">
                <a:solidFill>
                  <a:srgbClr val="884DA7"/>
                </a:solidFill>
                <a:latin typeface="Calibri"/>
                <a:ea typeface="MS Gothic"/>
              </a:rPr>
              <a:t>●</a:t>
            </a:r>
            <a:r>
              <a:rPr lang="fr-FR" sz="1600" b="1" dirty="0">
                <a:solidFill>
                  <a:srgbClr val="7A0000"/>
                </a:solidFill>
                <a:latin typeface="Calibri"/>
                <a:ea typeface="MS Gothic"/>
              </a:rPr>
              <a:t> </a:t>
            </a:r>
            <a:r>
              <a:rPr lang="fr-FR" sz="1600" b="1" dirty="0">
                <a:solidFill>
                  <a:srgbClr val="161616"/>
                </a:solidFill>
                <a:latin typeface="Calibri"/>
                <a:ea typeface="MS Gothic"/>
              </a:rPr>
              <a:t>Maintenance motocycles 	</a:t>
            </a:r>
            <a:endParaRPr sz="1400" dirty="0"/>
          </a:p>
          <a:p>
            <a:pPr algn="just">
              <a:lnSpc>
                <a:spcPct val="114000"/>
              </a:lnSpc>
            </a:pPr>
            <a:r>
              <a:rPr lang="fr-FR" sz="1050" b="1" dirty="0">
                <a:solidFill>
                  <a:srgbClr val="884DA7"/>
                </a:solidFill>
                <a:latin typeface="Calibri"/>
                <a:ea typeface="MS Gothic"/>
              </a:rPr>
              <a:t>●</a:t>
            </a:r>
            <a:r>
              <a:rPr lang="fr-FR" sz="1600" b="1" dirty="0">
                <a:solidFill>
                  <a:srgbClr val="161616"/>
                </a:solidFill>
                <a:latin typeface="Calibri"/>
                <a:ea typeface="MS Gothic"/>
              </a:rPr>
              <a:t> Conduite et service dans le transport routier		</a:t>
            </a:r>
          </a:p>
          <a:p>
            <a:pPr algn="just">
              <a:lnSpc>
                <a:spcPct val="114000"/>
              </a:lnSpc>
            </a:pPr>
            <a:r>
              <a:rPr lang="fr-FR" sz="1050" b="1" dirty="0">
                <a:solidFill>
                  <a:srgbClr val="884DA7"/>
                </a:solidFill>
                <a:latin typeface="Calibri"/>
                <a:ea typeface="MS Gothic"/>
              </a:rPr>
              <a:t>●</a:t>
            </a:r>
            <a:r>
              <a:rPr lang="fr-FR" sz="1600" b="1" dirty="0">
                <a:solidFill>
                  <a:srgbClr val="161616"/>
                </a:solidFill>
                <a:latin typeface="Calibri"/>
                <a:ea typeface="MS Gothic"/>
              </a:rPr>
              <a:t> Prévention et sécurité		</a:t>
            </a:r>
            <a:endParaRPr sz="1400" dirty="0"/>
          </a:p>
          <a:p>
            <a:pPr algn="just">
              <a:lnSpc>
                <a:spcPct val="114000"/>
              </a:lnSpc>
            </a:pPr>
            <a:r>
              <a:rPr lang="fr-FR" sz="1050" b="1" dirty="0">
                <a:solidFill>
                  <a:srgbClr val="884DA7"/>
                </a:solidFill>
                <a:latin typeface="Calibri"/>
                <a:ea typeface="MS Gothic"/>
              </a:rPr>
              <a:t>●</a:t>
            </a:r>
            <a:r>
              <a:rPr lang="fr-FR" sz="1600" b="1" dirty="0">
                <a:solidFill>
                  <a:srgbClr val="7A0000"/>
                </a:solidFill>
                <a:latin typeface="Calibri"/>
                <a:ea typeface="MS Gothic"/>
              </a:rPr>
              <a:t> </a:t>
            </a:r>
            <a:r>
              <a:rPr lang="fr-FR" sz="1600" b="1" dirty="0">
                <a:solidFill>
                  <a:srgbClr val="161616"/>
                </a:solidFill>
                <a:latin typeface="Calibri"/>
                <a:ea typeface="MS Gothic"/>
              </a:rPr>
              <a:t>Hôtellerie-restauration							</a:t>
            </a:r>
          </a:p>
          <a:p>
            <a:pPr algn="just">
              <a:lnSpc>
                <a:spcPct val="114000"/>
              </a:lnSpc>
            </a:pPr>
            <a:r>
              <a:rPr lang="fr-FR" sz="1050" b="1" dirty="0">
                <a:solidFill>
                  <a:srgbClr val="884DA7"/>
                </a:solidFill>
                <a:latin typeface="Calibri"/>
                <a:ea typeface="MS Gothic"/>
              </a:rPr>
              <a:t>●</a:t>
            </a:r>
            <a:r>
              <a:rPr lang="fr-FR" sz="1600" b="1" dirty="0">
                <a:solidFill>
                  <a:srgbClr val="7A0000"/>
                </a:solidFill>
                <a:latin typeface="Calibri"/>
                <a:ea typeface="MS Gothic"/>
              </a:rPr>
              <a:t> </a:t>
            </a:r>
            <a:r>
              <a:rPr lang="fr-FR" sz="1600" b="1" dirty="0">
                <a:solidFill>
                  <a:srgbClr val="161616"/>
                </a:solidFill>
                <a:latin typeface="Calibri"/>
                <a:ea typeface="MS Gothic"/>
              </a:rPr>
              <a:t>Santé			</a:t>
            </a:r>
            <a:endParaRPr sz="1400" dirty="0"/>
          </a:p>
        </p:txBody>
      </p:sp>
      <p:sp>
        <p:nvSpPr>
          <p:cNvPr id="406" name="CustomShape 4"/>
          <p:cNvSpPr/>
          <p:nvPr/>
        </p:nvSpPr>
        <p:spPr>
          <a:xfrm>
            <a:off x="179640" y="3307680"/>
            <a:ext cx="8964000" cy="761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fr-FR" sz="2400" b="1" dirty="0">
                <a:solidFill>
                  <a:srgbClr val="884DA7"/>
                </a:solidFill>
                <a:latin typeface="Calibri"/>
                <a:ea typeface="MS Gothic"/>
              </a:rPr>
              <a:t>Procédure PASSPRO </a:t>
            </a:r>
            <a:r>
              <a:rPr lang="fr-FR" sz="2000" b="1" dirty="0">
                <a:solidFill>
                  <a:srgbClr val="161616"/>
                </a:solidFill>
                <a:latin typeface="Calibri"/>
                <a:ea typeface="MS Gothic"/>
              </a:rPr>
              <a:t>: entretien qui peut rapporter un bonus. 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fr-FR" sz="2000" b="1" dirty="0">
                <a:solidFill>
                  <a:srgbClr val="161616"/>
                </a:solidFill>
                <a:latin typeface="Calibri"/>
                <a:ea typeface="MS Gothic"/>
              </a:rPr>
              <a:t>Inscription via le collège du </a:t>
            </a:r>
            <a:r>
              <a:rPr lang="fr-FR" sz="2000" b="1" dirty="0">
                <a:solidFill>
                  <a:srgbClr val="00B050"/>
                </a:solidFill>
                <a:latin typeface="Calibri"/>
                <a:ea typeface="MS Gothic"/>
              </a:rPr>
              <a:t>27 janvier au 30 avril 2020</a:t>
            </a:r>
            <a:r>
              <a:rPr lang="fr-FR" sz="2000" b="1" dirty="0">
                <a:solidFill>
                  <a:srgbClr val="161616"/>
                </a:solidFill>
                <a:latin typeface="Calibri"/>
                <a:ea typeface="MS Gothic"/>
              </a:rPr>
              <a:t>.</a:t>
            </a:r>
            <a:endParaRPr dirty="0"/>
          </a:p>
        </p:txBody>
      </p:sp>
      <p:pic>
        <p:nvPicPr>
          <p:cNvPr id="407" name="Imag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36360" y="3213000"/>
            <a:ext cx="1461600" cy="1315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Organigramme : Préparation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5080" y="4821120"/>
            <a:ext cx="3120840" cy="750600"/>
          </a:xfrm>
          <a:prstGeom prst="rect">
            <a:avLst/>
          </a:prstGeom>
          <a:ln w="9360">
            <a:noFill/>
          </a:ln>
        </p:spPr>
      </p:pic>
      <p:sp>
        <p:nvSpPr>
          <p:cNvPr id="170" name="CustomShape 1"/>
          <p:cNvSpPr/>
          <p:nvPr/>
        </p:nvSpPr>
        <p:spPr>
          <a:xfrm>
            <a:off x="1528920" y="4857840"/>
            <a:ext cx="1800000" cy="6426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600" b="1">
                <a:solidFill>
                  <a:srgbClr val="FFFFFF"/>
                </a:solidFill>
                <a:latin typeface="Arial"/>
                <a:ea typeface="MS Gothic"/>
              </a:rPr>
              <a:t>Voie générale et technologique </a:t>
            </a:r>
            <a:endParaRPr/>
          </a:p>
        </p:txBody>
      </p:sp>
      <p:pic>
        <p:nvPicPr>
          <p:cNvPr id="171" name="Organigramme : Préparation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51600" y="4821120"/>
            <a:ext cx="3120840" cy="750600"/>
          </a:xfrm>
          <a:prstGeom prst="rect">
            <a:avLst/>
          </a:prstGeom>
          <a:ln w="9360">
            <a:noFill/>
          </a:ln>
        </p:spPr>
      </p:pic>
      <p:sp>
        <p:nvSpPr>
          <p:cNvPr id="172" name="CustomShape 2"/>
          <p:cNvSpPr/>
          <p:nvPr/>
        </p:nvSpPr>
        <p:spPr>
          <a:xfrm>
            <a:off x="5815080" y="4857840"/>
            <a:ext cx="1800000" cy="6426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600" b="1">
                <a:solidFill>
                  <a:srgbClr val="7A0000"/>
                </a:solidFill>
                <a:latin typeface="Arial"/>
                <a:ea typeface="MS Gothic"/>
              </a:rPr>
              <a:t>Voie professionnelle</a:t>
            </a:r>
            <a:endParaRPr/>
          </a:p>
        </p:txBody>
      </p:sp>
      <p:pic>
        <p:nvPicPr>
          <p:cNvPr id="173" name="Organigramme : Alternative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5400" y="2822400"/>
            <a:ext cx="1474560" cy="609120"/>
          </a:xfrm>
          <a:prstGeom prst="rect">
            <a:avLst/>
          </a:prstGeom>
          <a:ln w="9360">
            <a:noFill/>
          </a:ln>
        </p:spPr>
      </p:pic>
      <p:sp>
        <p:nvSpPr>
          <p:cNvPr id="174" name="CustomShape 3"/>
          <p:cNvSpPr/>
          <p:nvPr/>
        </p:nvSpPr>
        <p:spPr>
          <a:xfrm>
            <a:off x="809640" y="2881440"/>
            <a:ext cx="1309320" cy="45216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100" b="1">
                <a:solidFill>
                  <a:srgbClr val="FFFFFF"/>
                </a:solidFill>
                <a:latin typeface="Arial"/>
                <a:ea typeface="MS Gothic"/>
              </a:rPr>
              <a:t>1</a:t>
            </a:r>
            <a:r>
              <a:rPr lang="fr-FR" sz="1100" b="1" baseline="30000">
                <a:solidFill>
                  <a:srgbClr val="FFFFFF"/>
                </a:solidFill>
                <a:latin typeface="Arial"/>
                <a:ea typeface="MS Gothic"/>
              </a:rPr>
              <a:t>ère</a:t>
            </a:r>
            <a:r>
              <a:rPr lang="fr-FR" sz="1100" b="1">
                <a:solidFill>
                  <a:srgbClr val="FFFFFF"/>
                </a:solidFill>
                <a:latin typeface="Arial"/>
                <a:ea typeface="MS Gothic"/>
              </a:rPr>
              <a:t> générale</a:t>
            </a:r>
            <a:endParaRPr/>
          </a:p>
        </p:txBody>
      </p:sp>
      <p:pic>
        <p:nvPicPr>
          <p:cNvPr id="175" name="Organigramme : Alternative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84440" y="2822400"/>
            <a:ext cx="1469520" cy="609120"/>
          </a:xfrm>
          <a:prstGeom prst="rect">
            <a:avLst/>
          </a:prstGeom>
          <a:ln w="9360">
            <a:noFill/>
          </a:ln>
        </p:spPr>
      </p:pic>
      <p:sp>
        <p:nvSpPr>
          <p:cNvPr id="176" name="CustomShape 4"/>
          <p:cNvSpPr/>
          <p:nvPr/>
        </p:nvSpPr>
        <p:spPr>
          <a:xfrm>
            <a:off x="2666880" y="2881440"/>
            <a:ext cx="1309320" cy="45216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100" b="1">
                <a:solidFill>
                  <a:srgbClr val="FFFFFF"/>
                </a:solidFill>
                <a:latin typeface="Arial"/>
                <a:ea typeface="MS Gothic"/>
              </a:rPr>
              <a:t>1</a:t>
            </a:r>
            <a:r>
              <a:rPr lang="fr-FR" sz="1100" b="1" baseline="30000">
                <a:solidFill>
                  <a:srgbClr val="FFFFFF"/>
                </a:solidFill>
                <a:latin typeface="Arial"/>
                <a:ea typeface="MS Gothic"/>
              </a:rPr>
              <a:t>ère</a:t>
            </a:r>
            <a:r>
              <a:rPr lang="fr-FR" sz="1100" b="1">
                <a:solidFill>
                  <a:srgbClr val="FFFFFF"/>
                </a:solidFill>
                <a:latin typeface="Arial"/>
                <a:ea typeface="MS Gothic"/>
              </a:rPr>
              <a:t> technologique</a:t>
            </a:r>
            <a:endParaRPr/>
          </a:p>
        </p:txBody>
      </p:sp>
      <p:pic>
        <p:nvPicPr>
          <p:cNvPr id="177" name="Organigramme : Alternative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97520" y="2822400"/>
            <a:ext cx="1474560" cy="1784880"/>
          </a:xfrm>
          <a:prstGeom prst="rect">
            <a:avLst/>
          </a:prstGeom>
          <a:ln w="9360">
            <a:noFill/>
          </a:ln>
        </p:spPr>
      </p:pic>
      <p:sp>
        <p:nvSpPr>
          <p:cNvPr id="178" name="CustomShape 5"/>
          <p:cNvSpPr/>
          <p:nvPr/>
        </p:nvSpPr>
        <p:spPr>
          <a:xfrm>
            <a:off x="6881760" y="2994480"/>
            <a:ext cx="1309320" cy="130608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100" b="1">
                <a:solidFill>
                  <a:srgbClr val="7A0000"/>
                </a:solidFill>
                <a:latin typeface="Arial"/>
                <a:ea typeface="MS Gothic"/>
              </a:rPr>
              <a:t>CAP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z="1100" b="1">
                <a:solidFill>
                  <a:srgbClr val="7A0000"/>
                </a:solidFill>
                <a:latin typeface="Arial"/>
                <a:ea typeface="MS Gothic"/>
              </a:rPr>
              <a:t>En 1 à 3 ans</a:t>
            </a:r>
            <a:endParaRPr/>
          </a:p>
        </p:txBody>
      </p:sp>
      <p:pic>
        <p:nvPicPr>
          <p:cNvPr id="179" name="Organigramme : Alternative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5400" y="1822320"/>
            <a:ext cx="1474560" cy="609120"/>
          </a:xfrm>
          <a:prstGeom prst="rect">
            <a:avLst/>
          </a:prstGeom>
          <a:ln w="9360">
            <a:noFill/>
          </a:ln>
        </p:spPr>
      </p:pic>
      <p:sp>
        <p:nvSpPr>
          <p:cNvPr id="180" name="CustomShape 6"/>
          <p:cNvSpPr/>
          <p:nvPr/>
        </p:nvSpPr>
        <p:spPr>
          <a:xfrm>
            <a:off x="809640" y="1881360"/>
            <a:ext cx="1309320" cy="45216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100" b="1">
                <a:solidFill>
                  <a:srgbClr val="FFFFFF"/>
                </a:solidFill>
                <a:latin typeface="Arial"/>
                <a:ea typeface="MS Gothic"/>
              </a:rPr>
              <a:t>Terminale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z="1100" b="1">
                <a:solidFill>
                  <a:srgbClr val="FFFFFF"/>
                </a:solidFill>
                <a:latin typeface="Arial"/>
                <a:ea typeface="MS Gothic"/>
              </a:rPr>
              <a:t>générale</a:t>
            </a:r>
            <a:endParaRPr/>
          </a:p>
        </p:txBody>
      </p:sp>
      <p:pic>
        <p:nvPicPr>
          <p:cNvPr id="181" name="Organigramme : Alternative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84640" y="1822320"/>
            <a:ext cx="1468080" cy="609120"/>
          </a:xfrm>
          <a:prstGeom prst="rect">
            <a:avLst/>
          </a:prstGeom>
          <a:ln w="9360">
            <a:noFill/>
          </a:ln>
        </p:spPr>
      </p:pic>
      <p:sp>
        <p:nvSpPr>
          <p:cNvPr id="182" name="CustomShape 7"/>
          <p:cNvSpPr/>
          <p:nvPr/>
        </p:nvSpPr>
        <p:spPr>
          <a:xfrm>
            <a:off x="5167440" y="1881360"/>
            <a:ext cx="1309320" cy="45216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100" b="1">
                <a:solidFill>
                  <a:srgbClr val="7A0000"/>
                </a:solidFill>
                <a:latin typeface="Arial"/>
                <a:ea typeface="MS Gothic"/>
              </a:rPr>
              <a:t>Terminale professionnelle</a:t>
            </a:r>
            <a:endParaRPr/>
          </a:p>
        </p:txBody>
      </p:sp>
      <p:pic>
        <p:nvPicPr>
          <p:cNvPr id="183" name="Organigramme : Alternative 1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584440" y="1822320"/>
            <a:ext cx="1469520" cy="609120"/>
          </a:xfrm>
          <a:prstGeom prst="rect">
            <a:avLst/>
          </a:prstGeom>
          <a:ln w="9360">
            <a:noFill/>
          </a:ln>
        </p:spPr>
      </p:pic>
      <p:sp>
        <p:nvSpPr>
          <p:cNvPr id="184" name="CustomShape 8"/>
          <p:cNvSpPr/>
          <p:nvPr/>
        </p:nvSpPr>
        <p:spPr>
          <a:xfrm>
            <a:off x="2666880" y="1881360"/>
            <a:ext cx="1309320" cy="45216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100" b="1">
                <a:solidFill>
                  <a:srgbClr val="FFFFFF"/>
                </a:solidFill>
                <a:latin typeface="Arial"/>
                <a:ea typeface="MS Gothic"/>
              </a:rPr>
              <a:t>Terminale technologique</a:t>
            </a:r>
            <a:endParaRPr/>
          </a:p>
        </p:txBody>
      </p:sp>
      <p:sp>
        <p:nvSpPr>
          <p:cNvPr id="185" name="CustomShape 9"/>
          <p:cNvSpPr/>
          <p:nvPr/>
        </p:nvSpPr>
        <p:spPr>
          <a:xfrm>
            <a:off x="1428840" y="1285920"/>
            <a:ext cx="1142640" cy="642600"/>
          </a:xfrm>
          <a:prstGeom prst="horizontalScroll">
            <a:avLst>
              <a:gd name="adj" fmla="val 12500"/>
            </a:avLst>
          </a:prstGeom>
          <a:solidFill>
            <a:srgbClr val="CCCCFF"/>
          </a:solidFill>
          <a:ln w="9360">
            <a:solidFill>
              <a:srgbClr val="A287A3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000" b="1">
                <a:solidFill>
                  <a:srgbClr val="4A4C7B"/>
                </a:solidFill>
                <a:latin typeface="Book Antiqua"/>
                <a:ea typeface="MS Gothic"/>
              </a:rPr>
              <a:t>Baccalauréat général</a:t>
            </a:r>
            <a:endParaRPr/>
          </a:p>
        </p:txBody>
      </p:sp>
      <p:sp>
        <p:nvSpPr>
          <p:cNvPr id="186" name="CustomShape 10"/>
          <p:cNvSpPr/>
          <p:nvPr/>
        </p:nvSpPr>
        <p:spPr>
          <a:xfrm>
            <a:off x="5929200" y="1285920"/>
            <a:ext cx="1142640" cy="642600"/>
          </a:xfrm>
          <a:prstGeom prst="horizontalScroll">
            <a:avLst>
              <a:gd name="adj" fmla="val 12500"/>
            </a:avLst>
          </a:prstGeom>
          <a:solidFill>
            <a:srgbClr val="CCFF99"/>
          </a:solidFill>
          <a:ln w="9360">
            <a:solidFill>
              <a:srgbClr val="A287A3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000" b="1">
                <a:solidFill>
                  <a:srgbClr val="7A0000"/>
                </a:solidFill>
                <a:latin typeface="Book Antiqua"/>
                <a:ea typeface="MS Gothic"/>
              </a:rPr>
              <a:t>Baccalauréat professionnel</a:t>
            </a:r>
            <a:endParaRPr/>
          </a:p>
        </p:txBody>
      </p:sp>
      <p:sp>
        <p:nvSpPr>
          <p:cNvPr id="187" name="CustomShape 11"/>
          <p:cNvSpPr/>
          <p:nvPr/>
        </p:nvSpPr>
        <p:spPr>
          <a:xfrm>
            <a:off x="3357720" y="1285920"/>
            <a:ext cx="1213920" cy="642600"/>
          </a:xfrm>
          <a:prstGeom prst="horizontalScroll">
            <a:avLst>
              <a:gd name="adj" fmla="val 12500"/>
            </a:avLst>
          </a:prstGeom>
          <a:solidFill>
            <a:srgbClr val="CCCCFF"/>
          </a:solidFill>
          <a:ln w="9360">
            <a:solidFill>
              <a:srgbClr val="A287A3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000" b="1">
                <a:solidFill>
                  <a:srgbClr val="4A4C7B"/>
                </a:solidFill>
                <a:latin typeface="Book Antiqua"/>
                <a:ea typeface="MS Gothic"/>
              </a:rPr>
              <a:t>Baccalauréat technologique</a:t>
            </a:r>
            <a:endParaRPr/>
          </a:p>
        </p:txBody>
      </p:sp>
      <p:sp>
        <p:nvSpPr>
          <p:cNvPr id="188" name="CustomShape 12"/>
          <p:cNvSpPr/>
          <p:nvPr/>
        </p:nvSpPr>
        <p:spPr>
          <a:xfrm>
            <a:off x="7740720" y="2281320"/>
            <a:ext cx="1285560" cy="642600"/>
          </a:xfrm>
          <a:prstGeom prst="horizontalScroll">
            <a:avLst>
              <a:gd name="adj" fmla="val 12500"/>
            </a:avLst>
          </a:prstGeom>
          <a:solidFill>
            <a:srgbClr val="CCFF99"/>
          </a:solidFill>
          <a:ln w="9360">
            <a:solidFill>
              <a:srgbClr val="A287A3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000" b="1">
                <a:solidFill>
                  <a:srgbClr val="7A0000"/>
                </a:solidFill>
                <a:latin typeface="Book Antiqua"/>
                <a:ea typeface="MS Gothic"/>
              </a:rPr>
              <a:t>Certificat d’aptitude professionnelle</a:t>
            </a:r>
            <a:endParaRPr/>
          </a:p>
        </p:txBody>
      </p:sp>
      <p:pic>
        <p:nvPicPr>
          <p:cNvPr id="189" name="Organigramme : Terminateur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84360" y="333360"/>
            <a:ext cx="3487320" cy="761760"/>
          </a:xfrm>
          <a:prstGeom prst="rect">
            <a:avLst/>
          </a:prstGeom>
          <a:ln w="9360">
            <a:noFill/>
          </a:ln>
        </p:spPr>
      </p:pic>
      <p:sp>
        <p:nvSpPr>
          <p:cNvPr id="190" name="CustomShape 13"/>
          <p:cNvSpPr/>
          <p:nvPr/>
        </p:nvSpPr>
        <p:spPr>
          <a:xfrm>
            <a:off x="911160" y="466560"/>
            <a:ext cx="3039840" cy="4554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000" b="1">
                <a:solidFill>
                  <a:srgbClr val="4A4C7B"/>
                </a:solidFill>
                <a:latin typeface="Arial"/>
                <a:ea typeface="MS Gothic"/>
              </a:rPr>
              <a:t>Enseignement supérieur</a:t>
            </a:r>
            <a:endParaRPr/>
          </a:p>
        </p:txBody>
      </p:sp>
      <p:pic>
        <p:nvPicPr>
          <p:cNvPr id="191" name="Organigramme : Terminateur 2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005440" y="317520"/>
            <a:ext cx="3485880" cy="761760"/>
          </a:xfrm>
          <a:prstGeom prst="rect">
            <a:avLst/>
          </a:prstGeom>
          <a:ln w="9360">
            <a:noFill/>
          </a:ln>
        </p:spPr>
      </p:pic>
      <p:sp>
        <p:nvSpPr>
          <p:cNvPr id="192" name="CustomShape 14"/>
          <p:cNvSpPr/>
          <p:nvPr/>
        </p:nvSpPr>
        <p:spPr>
          <a:xfrm>
            <a:off x="5230800" y="450720"/>
            <a:ext cx="3039840" cy="4554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000" b="1">
                <a:solidFill>
                  <a:srgbClr val="7A0000"/>
                </a:solidFill>
                <a:latin typeface="Arial"/>
                <a:ea typeface="MS Gothic"/>
              </a:rPr>
              <a:t>Insertion professionnelle</a:t>
            </a:r>
            <a:endParaRPr/>
          </a:p>
        </p:txBody>
      </p:sp>
      <p:sp>
        <p:nvSpPr>
          <p:cNvPr id="193" name="CustomShape 15"/>
          <p:cNvSpPr/>
          <p:nvPr/>
        </p:nvSpPr>
        <p:spPr>
          <a:xfrm>
            <a:off x="5072040" y="5500800"/>
            <a:ext cx="1928520" cy="999720"/>
          </a:xfrm>
          <a:prstGeom prst="leftUpArrow">
            <a:avLst>
              <a:gd name="adj1" fmla="val 7857"/>
              <a:gd name="adj2" fmla="val 25000"/>
              <a:gd name="adj3" fmla="val 50000"/>
            </a:avLst>
          </a:prstGeom>
          <a:gradFill>
            <a:gsLst>
              <a:gs pos="0">
                <a:srgbClr val="FCF9FC"/>
              </a:gs>
              <a:gs pos="100000">
                <a:srgbClr val="E8D3E9"/>
              </a:gs>
            </a:gsLst>
            <a:path path="circle"/>
          </a:gradFill>
          <a:ln w="9360">
            <a:solidFill>
              <a:srgbClr val="A287A3"/>
            </a:solidFill>
            <a:round/>
          </a:ln>
        </p:spPr>
      </p:sp>
      <p:sp>
        <p:nvSpPr>
          <p:cNvPr id="194" name="CustomShape 16"/>
          <p:cNvSpPr/>
          <p:nvPr/>
        </p:nvSpPr>
        <p:spPr>
          <a:xfrm rot="5400000">
            <a:off x="2660760" y="5018040"/>
            <a:ext cx="964800" cy="1999800"/>
          </a:xfrm>
          <a:prstGeom prst="leftUpArrow">
            <a:avLst>
              <a:gd name="adj1" fmla="val 7857"/>
              <a:gd name="adj2" fmla="val 24506"/>
              <a:gd name="adj3" fmla="val 50000"/>
            </a:avLst>
          </a:prstGeom>
          <a:gradFill>
            <a:gsLst>
              <a:gs pos="0">
                <a:srgbClr val="F8FBFB"/>
              </a:gs>
              <a:gs pos="100000">
                <a:srgbClr val="C9E0E2"/>
              </a:gs>
            </a:gsLst>
            <a:path path="circle"/>
          </a:gradFill>
          <a:ln w="9360">
            <a:solidFill>
              <a:srgbClr val="7C999B"/>
            </a:solidFill>
            <a:round/>
          </a:ln>
        </p:spPr>
      </p:sp>
      <p:sp>
        <p:nvSpPr>
          <p:cNvPr id="195" name="CustomShape 17"/>
          <p:cNvSpPr/>
          <p:nvPr/>
        </p:nvSpPr>
        <p:spPr>
          <a:xfrm>
            <a:off x="1285920" y="3357720"/>
            <a:ext cx="142560" cy="499680"/>
          </a:xfrm>
          <a:prstGeom prst="up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8FBFB"/>
              </a:gs>
              <a:gs pos="100000">
                <a:srgbClr val="C9E0E2"/>
              </a:gs>
            </a:gsLst>
            <a:path path="circle"/>
          </a:gradFill>
          <a:ln w="9360">
            <a:solidFill>
              <a:srgbClr val="7C999B"/>
            </a:solidFill>
            <a:round/>
          </a:ln>
        </p:spPr>
      </p:sp>
      <p:sp>
        <p:nvSpPr>
          <p:cNvPr id="196" name="CustomShape 18"/>
          <p:cNvSpPr/>
          <p:nvPr/>
        </p:nvSpPr>
        <p:spPr>
          <a:xfrm>
            <a:off x="2286000" y="4357800"/>
            <a:ext cx="142560" cy="499680"/>
          </a:xfrm>
          <a:prstGeom prst="up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8FBFB"/>
              </a:gs>
              <a:gs pos="100000">
                <a:srgbClr val="C9E0E2"/>
              </a:gs>
            </a:gsLst>
            <a:path path="circle"/>
          </a:gradFill>
          <a:ln w="9360">
            <a:solidFill>
              <a:srgbClr val="7C999B"/>
            </a:solidFill>
            <a:round/>
          </a:ln>
        </p:spPr>
      </p:sp>
      <p:sp>
        <p:nvSpPr>
          <p:cNvPr id="197" name="CustomShape 19"/>
          <p:cNvSpPr/>
          <p:nvPr/>
        </p:nvSpPr>
        <p:spPr>
          <a:xfrm>
            <a:off x="3214800" y="3357720"/>
            <a:ext cx="142560" cy="499680"/>
          </a:xfrm>
          <a:prstGeom prst="up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8FBFB"/>
              </a:gs>
              <a:gs pos="100000">
                <a:srgbClr val="C9E0E2"/>
              </a:gs>
            </a:gsLst>
            <a:path path="circle"/>
          </a:gradFill>
          <a:ln w="9360">
            <a:solidFill>
              <a:srgbClr val="7C999B"/>
            </a:solidFill>
            <a:round/>
          </a:ln>
        </p:spPr>
      </p:sp>
      <p:sp>
        <p:nvSpPr>
          <p:cNvPr id="198" name="CustomShape 20"/>
          <p:cNvSpPr/>
          <p:nvPr/>
        </p:nvSpPr>
        <p:spPr>
          <a:xfrm>
            <a:off x="1285920" y="2357280"/>
            <a:ext cx="142560" cy="499680"/>
          </a:xfrm>
          <a:prstGeom prst="up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8FBFB"/>
              </a:gs>
              <a:gs pos="100000">
                <a:srgbClr val="C9E0E2"/>
              </a:gs>
            </a:gsLst>
            <a:path path="circle"/>
          </a:gradFill>
          <a:ln w="9360">
            <a:solidFill>
              <a:srgbClr val="7C999B"/>
            </a:solidFill>
            <a:round/>
          </a:ln>
        </p:spPr>
      </p:sp>
      <p:sp>
        <p:nvSpPr>
          <p:cNvPr id="199" name="CustomShape 21"/>
          <p:cNvSpPr/>
          <p:nvPr/>
        </p:nvSpPr>
        <p:spPr>
          <a:xfrm>
            <a:off x="3214800" y="2357280"/>
            <a:ext cx="142560" cy="499680"/>
          </a:xfrm>
          <a:prstGeom prst="up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8FBFB"/>
              </a:gs>
              <a:gs pos="100000">
                <a:srgbClr val="C9E0E2"/>
              </a:gs>
            </a:gsLst>
            <a:path path="circle"/>
          </a:gradFill>
          <a:ln w="9360">
            <a:solidFill>
              <a:srgbClr val="7C999B"/>
            </a:solidFill>
            <a:round/>
          </a:ln>
        </p:spPr>
      </p:sp>
      <p:sp>
        <p:nvSpPr>
          <p:cNvPr id="200" name="CustomShape 22"/>
          <p:cNvSpPr/>
          <p:nvPr/>
        </p:nvSpPr>
        <p:spPr>
          <a:xfrm>
            <a:off x="5786280" y="4357800"/>
            <a:ext cx="142560" cy="499680"/>
          </a:xfrm>
          <a:prstGeom prst="up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CF9FC"/>
              </a:gs>
              <a:gs pos="100000">
                <a:srgbClr val="E8D3E9"/>
              </a:gs>
            </a:gsLst>
            <a:path path="circle"/>
          </a:gradFill>
          <a:ln w="9360">
            <a:solidFill>
              <a:srgbClr val="A287A3"/>
            </a:solidFill>
            <a:round/>
          </a:ln>
        </p:spPr>
      </p:sp>
      <p:sp>
        <p:nvSpPr>
          <p:cNvPr id="201" name="CustomShape 23"/>
          <p:cNvSpPr/>
          <p:nvPr/>
        </p:nvSpPr>
        <p:spPr>
          <a:xfrm>
            <a:off x="7429680" y="4357800"/>
            <a:ext cx="142560" cy="499680"/>
          </a:xfrm>
          <a:prstGeom prst="up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CF9FC"/>
              </a:gs>
              <a:gs pos="100000">
                <a:srgbClr val="E8D3E9"/>
              </a:gs>
            </a:gsLst>
            <a:path path="circle"/>
          </a:gradFill>
          <a:ln w="9360">
            <a:solidFill>
              <a:srgbClr val="A287A3"/>
            </a:solidFill>
            <a:round/>
          </a:ln>
        </p:spPr>
      </p:sp>
      <p:sp>
        <p:nvSpPr>
          <p:cNvPr id="202" name="CustomShape 24"/>
          <p:cNvSpPr/>
          <p:nvPr/>
        </p:nvSpPr>
        <p:spPr>
          <a:xfrm>
            <a:off x="5786280" y="3357720"/>
            <a:ext cx="142560" cy="499680"/>
          </a:xfrm>
          <a:prstGeom prst="up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CF9FC"/>
              </a:gs>
              <a:gs pos="100000">
                <a:srgbClr val="E8D3E9"/>
              </a:gs>
            </a:gsLst>
            <a:path path="circle"/>
          </a:gradFill>
          <a:ln w="9360">
            <a:solidFill>
              <a:srgbClr val="A287A3"/>
            </a:solidFill>
            <a:round/>
          </a:ln>
        </p:spPr>
      </p:sp>
      <p:sp>
        <p:nvSpPr>
          <p:cNvPr id="203" name="CustomShape 25"/>
          <p:cNvSpPr/>
          <p:nvPr/>
        </p:nvSpPr>
        <p:spPr>
          <a:xfrm>
            <a:off x="5786280" y="2357280"/>
            <a:ext cx="142560" cy="499680"/>
          </a:xfrm>
          <a:prstGeom prst="up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CF9FC"/>
              </a:gs>
              <a:gs pos="100000">
                <a:srgbClr val="E8D3E9"/>
              </a:gs>
            </a:gsLst>
            <a:path path="circle"/>
          </a:gradFill>
          <a:ln w="9360">
            <a:solidFill>
              <a:srgbClr val="A287A3"/>
            </a:solidFill>
            <a:round/>
          </a:ln>
        </p:spPr>
      </p:sp>
      <p:sp>
        <p:nvSpPr>
          <p:cNvPr id="204" name="CustomShape 26"/>
          <p:cNvSpPr/>
          <p:nvPr/>
        </p:nvSpPr>
        <p:spPr>
          <a:xfrm>
            <a:off x="1285920" y="1000080"/>
            <a:ext cx="142560" cy="856800"/>
          </a:xfrm>
          <a:prstGeom prst="up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8FBFB"/>
              </a:gs>
              <a:gs pos="100000">
                <a:srgbClr val="C9E0E2"/>
              </a:gs>
            </a:gsLst>
            <a:path path="circle"/>
          </a:gradFill>
          <a:ln w="9360">
            <a:solidFill>
              <a:srgbClr val="7C999B"/>
            </a:solidFill>
            <a:round/>
          </a:ln>
        </p:spPr>
      </p:sp>
      <p:sp>
        <p:nvSpPr>
          <p:cNvPr id="205" name="CustomShape 27"/>
          <p:cNvSpPr/>
          <p:nvPr/>
        </p:nvSpPr>
        <p:spPr>
          <a:xfrm>
            <a:off x="3214800" y="1000080"/>
            <a:ext cx="142560" cy="856800"/>
          </a:xfrm>
          <a:prstGeom prst="up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8FBFB"/>
              </a:gs>
              <a:gs pos="100000">
                <a:srgbClr val="C9E0E2"/>
              </a:gs>
            </a:gsLst>
            <a:path path="circle"/>
          </a:gradFill>
          <a:ln w="9360">
            <a:solidFill>
              <a:srgbClr val="7C999B"/>
            </a:solidFill>
            <a:round/>
          </a:ln>
        </p:spPr>
      </p:sp>
      <p:sp>
        <p:nvSpPr>
          <p:cNvPr id="206" name="CustomShape 28"/>
          <p:cNvSpPr/>
          <p:nvPr/>
        </p:nvSpPr>
        <p:spPr>
          <a:xfrm>
            <a:off x="5786280" y="1000080"/>
            <a:ext cx="142560" cy="856800"/>
          </a:xfrm>
          <a:prstGeom prst="up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CF9FC"/>
              </a:gs>
              <a:gs pos="100000">
                <a:srgbClr val="E8D3E9"/>
              </a:gs>
            </a:gsLst>
            <a:path path="circle"/>
          </a:gradFill>
          <a:ln w="9360">
            <a:solidFill>
              <a:srgbClr val="A287A3"/>
            </a:solidFill>
            <a:round/>
          </a:ln>
        </p:spPr>
      </p:sp>
      <p:sp>
        <p:nvSpPr>
          <p:cNvPr id="207" name="CustomShape 29"/>
          <p:cNvSpPr/>
          <p:nvPr/>
        </p:nvSpPr>
        <p:spPr>
          <a:xfrm>
            <a:off x="7429680" y="1000080"/>
            <a:ext cx="142560" cy="1856880"/>
          </a:xfrm>
          <a:prstGeom prst="up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CF9FC"/>
              </a:gs>
              <a:gs pos="100000">
                <a:srgbClr val="E8D3E9"/>
              </a:gs>
            </a:gsLst>
            <a:path path="circle"/>
          </a:gradFill>
          <a:ln w="9360">
            <a:solidFill>
              <a:srgbClr val="A287A3"/>
            </a:solidFill>
            <a:round/>
          </a:ln>
        </p:spPr>
      </p:sp>
      <p:pic>
        <p:nvPicPr>
          <p:cNvPr id="208" name="Organigramme : Alternative 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084640" y="3822840"/>
            <a:ext cx="1468080" cy="609120"/>
          </a:xfrm>
          <a:prstGeom prst="rect">
            <a:avLst/>
          </a:prstGeom>
          <a:ln w="9360">
            <a:noFill/>
          </a:ln>
        </p:spPr>
      </p:pic>
      <p:sp>
        <p:nvSpPr>
          <p:cNvPr id="209" name="CustomShape 30"/>
          <p:cNvSpPr/>
          <p:nvPr/>
        </p:nvSpPr>
        <p:spPr>
          <a:xfrm>
            <a:off x="5167440" y="3881520"/>
            <a:ext cx="1309320" cy="45216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100" b="1">
                <a:solidFill>
                  <a:srgbClr val="7A0000"/>
                </a:solidFill>
                <a:latin typeface="Arial"/>
                <a:ea typeface="MS Gothic"/>
              </a:rPr>
              <a:t>2</a:t>
            </a:r>
            <a:r>
              <a:rPr lang="fr-FR" sz="1100" b="1" baseline="30000">
                <a:solidFill>
                  <a:srgbClr val="7A0000"/>
                </a:solidFill>
                <a:latin typeface="Arial"/>
                <a:ea typeface="MS Gothic"/>
              </a:rPr>
              <a:t>nde</a:t>
            </a:r>
            <a:r>
              <a:rPr lang="fr-FR" sz="1100" b="1">
                <a:solidFill>
                  <a:srgbClr val="7A0000"/>
                </a:solidFill>
                <a:latin typeface="Arial"/>
                <a:ea typeface="MS Gothic"/>
              </a:rPr>
              <a:t> professionnelle</a:t>
            </a:r>
            <a:endParaRPr/>
          </a:p>
        </p:txBody>
      </p:sp>
      <p:pic>
        <p:nvPicPr>
          <p:cNvPr id="210" name="Organigramme : Alternative 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084640" y="2822400"/>
            <a:ext cx="1468080" cy="609120"/>
          </a:xfrm>
          <a:prstGeom prst="rect">
            <a:avLst/>
          </a:prstGeom>
          <a:ln w="9360">
            <a:noFill/>
          </a:ln>
        </p:spPr>
      </p:pic>
      <p:sp>
        <p:nvSpPr>
          <p:cNvPr id="211" name="CustomShape 31"/>
          <p:cNvSpPr/>
          <p:nvPr/>
        </p:nvSpPr>
        <p:spPr>
          <a:xfrm>
            <a:off x="5167440" y="2881440"/>
            <a:ext cx="1309320" cy="45216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100" b="1">
                <a:solidFill>
                  <a:srgbClr val="7A0000"/>
                </a:solidFill>
                <a:latin typeface="Arial"/>
                <a:ea typeface="MS Gothic"/>
              </a:rPr>
              <a:t>1</a:t>
            </a:r>
            <a:r>
              <a:rPr lang="fr-FR" sz="1100" b="1" baseline="30000">
                <a:solidFill>
                  <a:srgbClr val="7A0000"/>
                </a:solidFill>
                <a:latin typeface="Arial"/>
                <a:ea typeface="MS Gothic"/>
              </a:rPr>
              <a:t>ère</a:t>
            </a:r>
            <a:r>
              <a:rPr lang="fr-FR" sz="1100" b="1">
                <a:solidFill>
                  <a:srgbClr val="7A0000"/>
                </a:solidFill>
                <a:latin typeface="Arial"/>
                <a:ea typeface="MS Gothic"/>
              </a:rPr>
              <a:t> professionnelle</a:t>
            </a:r>
            <a:endParaRPr/>
          </a:p>
        </p:txBody>
      </p:sp>
      <p:sp>
        <p:nvSpPr>
          <p:cNvPr id="212" name="CustomShape 32"/>
          <p:cNvSpPr/>
          <p:nvPr/>
        </p:nvSpPr>
        <p:spPr>
          <a:xfrm rot="10800000">
            <a:off x="4001040" y="3106800"/>
            <a:ext cx="1142640" cy="1001520"/>
          </a:xfrm>
          <a:prstGeom prst="straightConnector1">
            <a:avLst/>
          </a:prstGeom>
          <a:noFill/>
          <a:ln w="38160">
            <a:solidFill>
              <a:srgbClr val="92D050"/>
            </a:solidFill>
            <a:custDash>
              <a:ds d="318000" sp="106000"/>
            </a:custDash>
            <a:round/>
            <a:tailEnd type="arrow" w="med" len="med"/>
          </a:ln>
        </p:spPr>
      </p:sp>
      <p:sp>
        <p:nvSpPr>
          <p:cNvPr id="213" name="CustomShape 33"/>
          <p:cNvSpPr/>
          <p:nvPr/>
        </p:nvSpPr>
        <p:spPr>
          <a:xfrm flipV="1">
            <a:off x="3887640" y="3105720"/>
            <a:ext cx="1255320" cy="968040"/>
          </a:xfrm>
          <a:prstGeom prst="straightConnector1">
            <a:avLst/>
          </a:prstGeom>
          <a:noFill/>
          <a:ln w="38160">
            <a:solidFill>
              <a:srgbClr val="92D050"/>
            </a:solidFill>
            <a:custDash>
              <a:ds d="318000" sp="106000"/>
            </a:custDash>
            <a:round/>
            <a:tailEnd type="arrow" w="med" len="med"/>
          </a:ln>
        </p:spPr>
      </p:sp>
      <p:sp>
        <p:nvSpPr>
          <p:cNvPr id="214" name="CustomShape 34"/>
          <p:cNvSpPr/>
          <p:nvPr/>
        </p:nvSpPr>
        <p:spPr>
          <a:xfrm rot="10800000">
            <a:off x="4001040" y="2106720"/>
            <a:ext cx="1142640" cy="999720"/>
          </a:xfrm>
          <a:prstGeom prst="straightConnector1">
            <a:avLst/>
          </a:prstGeom>
          <a:noFill/>
          <a:ln w="38160">
            <a:solidFill>
              <a:srgbClr val="92D050"/>
            </a:solidFill>
            <a:custDash>
              <a:ds d="318000" sp="106000"/>
            </a:custDash>
            <a:round/>
            <a:tailEnd type="arrow" w="med" len="med"/>
          </a:ln>
        </p:spPr>
      </p:sp>
      <p:sp>
        <p:nvSpPr>
          <p:cNvPr id="215" name="CustomShape 35"/>
          <p:cNvSpPr/>
          <p:nvPr/>
        </p:nvSpPr>
        <p:spPr>
          <a:xfrm flipV="1">
            <a:off x="6500880" y="3106800"/>
            <a:ext cx="356760" cy="1001520"/>
          </a:xfrm>
          <a:prstGeom prst="straightConnector1">
            <a:avLst/>
          </a:prstGeom>
          <a:noFill/>
          <a:ln w="38160">
            <a:solidFill>
              <a:srgbClr val="92D050"/>
            </a:solidFill>
            <a:custDash>
              <a:ds d="318000" sp="106000"/>
            </a:custDash>
            <a:round/>
            <a:tailEnd type="arrow" w="med" len="med"/>
          </a:ln>
        </p:spPr>
      </p:sp>
      <p:sp>
        <p:nvSpPr>
          <p:cNvPr id="216" name="CustomShape 36"/>
          <p:cNvSpPr/>
          <p:nvPr/>
        </p:nvSpPr>
        <p:spPr>
          <a:xfrm rot="10800000">
            <a:off x="4001040" y="3072240"/>
            <a:ext cx="1142640" cy="1080"/>
          </a:xfrm>
          <a:prstGeom prst="straightConnector1">
            <a:avLst/>
          </a:prstGeom>
          <a:noFill/>
          <a:ln w="38160">
            <a:solidFill>
              <a:srgbClr val="92D050"/>
            </a:solidFill>
            <a:custDash>
              <a:ds d="318000" sp="106000"/>
            </a:custDash>
            <a:round/>
            <a:tailEnd type="arrow" w="med" len="med"/>
          </a:ln>
        </p:spPr>
      </p:sp>
      <p:sp>
        <p:nvSpPr>
          <p:cNvPr id="217" name="CustomShape 37"/>
          <p:cNvSpPr/>
          <p:nvPr/>
        </p:nvSpPr>
        <p:spPr>
          <a:xfrm rot="10800000">
            <a:off x="6501240" y="3107160"/>
            <a:ext cx="356760" cy="1080"/>
          </a:xfrm>
          <a:prstGeom prst="straightConnector1">
            <a:avLst/>
          </a:prstGeom>
          <a:noFill/>
          <a:ln w="38160">
            <a:solidFill>
              <a:srgbClr val="92D050"/>
            </a:solidFill>
            <a:custDash>
              <a:ds d="318000" sp="106000"/>
            </a:custDash>
            <a:round/>
            <a:tailEnd type="arrow" w="med" len="med"/>
          </a:ln>
        </p:spPr>
      </p:sp>
      <p:sp>
        <p:nvSpPr>
          <p:cNvPr id="218" name="CustomShape 38"/>
          <p:cNvSpPr/>
          <p:nvPr/>
        </p:nvSpPr>
        <p:spPr>
          <a:xfrm rot="5400000" flipV="1">
            <a:off x="4357800" y="391320"/>
            <a:ext cx="1179000" cy="1750680"/>
          </a:xfrm>
          <a:prstGeom prst="straightConnector1">
            <a:avLst/>
          </a:prstGeom>
          <a:noFill/>
          <a:ln w="38160">
            <a:solidFill>
              <a:srgbClr val="92D050"/>
            </a:solidFill>
            <a:custDash>
              <a:ds d="318000" sp="106000"/>
            </a:custDash>
            <a:round/>
            <a:tailEnd type="arrow" w="med" len="med"/>
          </a:ln>
        </p:spPr>
      </p:sp>
      <p:sp>
        <p:nvSpPr>
          <p:cNvPr id="219" name="CustomShape 39"/>
          <p:cNvSpPr/>
          <p:nvPr/>
        </p:nvSpPr>
        <p:spPr>
          <a:xfrm>
            <a:off x="5929200" y="2357280"/>
            <a:ext cx="1142640" cy="642600"/>
          </a:xfrm>
          <a:prstGeom prst="horizontalScroll">
            <a:avLst>
              <a:gd name="adj" fmla="val 12500"/>
            </a:avLst>
          </a:prstGeom>
          <a:solidFill>
            <a:srgbClr val="CCFF99"/>
          </a:solidFill>
          <a:ln w="9360">
            <a:solidFill>
              <a:srgbClr val="A287A3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000" b="1">
                <a:solidFill>
                  <a:srgbClr val="7A0000"/>
                </a:solidFill>
                <a:latin typeface="Book Antiqua"/>
                <a:ea typeface="MS Gothic"/>
              </a:rPr>
              <a:t>BEP ou CAP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z="1000" b="1">
                <a:solidFill>
                  <a:srgbClr val="7A0000"/>
                </a:solidFill>
                <a:latin typeface="Book Antiqua"/>
                <a:ea typeface="MS Gothic"/>
              </a:rPr>
              <a:t>en diplôme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z="1000" b="1">
                <a:solidFill>
                  <a:srgbClr val="7A0000"/>
                </a:solidFill>
                <a:latin typeface="Book Antiqua"/>
                <a:ea typeface="MS Gothic"/>
              </a:rPr>
              <a:t>intermédiaire</a:t>
            </a:r>
            <a:endParaRPr/>
          </a:p>
        </p:txBody>
      </p:sp>
      <p:sp>
        <p:nvSpPr>
          <p:cNvPr id="220" name="CustomShape 40"/>
          <p:cNvSpPr/>
          <p:nvPr/>
        </p:nvSpPr>
        <p:spPr>
          <a:xfrm>
            <a:off x="3863880" y="4075200"/>
            <a:ext cx="1302840" cy="33120"/>
          </a:xfrm>
          <a:prstGeom prst="straightConnector1">
            <a:avLst/>
          </a:prstGeom>
          <a:noFill/>
          <a:ln w="38160" cap="rnd">
            <a:solidFill>
              <a:srgbClr val="92D050"/>
            </a:solidFill>
            <a:custDash>
              <a:ds d="318000" sp="106000"/>
            </a:custDash>
            <a:round/>
            <a:tailEnd type="arrow" w="med" len="med"/>
          </a:ln>
        </p:spPr>
      </p:sp>
      <p:pic>
        <p:nvPicPr>
          <p:cNvPr id="221" name="Organigramme : Alternative 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82560" y="3786120"/>
            <a:ext cx="3260520" cy="609120"/>
          </a:xfrm>
          <a:prstGeom prst="rect">
            <a:avLst/>
          </a:prstGeom>
          <a:ln w="9360">
            <a:noFill/>
          </a:ln>
        </p:spPr>
      </p:pic>
      <p:sp>
        <p:nvSpPr>
          <p:cNvPr id="222" name="CustomShape 41"/>
          <p:cNvSpPr/>
          <p:nvPr/>
        </p:nvSpPr>
        <p:spPr>
          <a:xfrm>
            <a:off x="768240" y="3848040"/>
            <a:ext cx="3095280" cy="45216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100" b="1">
                <a:solidFill>
                  <a:srgbClr val="FFFFFF"/>
                </a:solidFill>
                <a:latin typeface="Arial"/>
                <a:ea typeface="MS Gothic"/>
              </a:rPr>
              <a:t>2</a:t>
            </a:r>
            <a:r>
              <a:rPr lang="fr-FR" sz="1100" b="1" baseline="30000">
                <a:solidFill>
                  <a:srgbClr val="FFFFFF"/>
                </a:solidFill>
                <a:latin typeface="Arial"/>
                <a:ea typeface="MS Gothic"/>
              </a:rPr>
              <a:t>nde</a:t>
            </a:r>
            <a:r>
              <a:rPr lang="fr-FR" sz="1100" b="1">
                <a:solidFill>
                  <a:srgbClr val="FFFFFF"/>
                </a:solidFill>
                <a:latin typeface="Arial"/>
                <a:ea typeface="MS Gothic"/>
              </a:rPr>
              <a:t> générale et technologique</a:t>
            </a:r>
            <a:endParaRPr/>
          </a:p>
        </p:txBody>
      </p:sp>
      <p:sp>
        <p:nvSpPr>
          <p:cNvPr id="223" name="CustomShape 42"/>
          <p:cNvSpPr/>
          <p:nvPr/>
        </p:nvSpPr>
        <p:spPr>
          <a:xfrm>
            <a:off x="539640" y="6381720"/>
            <a:ext cx="3600000" cy="366480"/>
          </a:xfrm>
          <a:prstGeom prst="rect">
            <a:avLst/>
          </a:prstGeom>
          <a:noFill/>
          <a:ln w="9360">
            <a:noFill/>
          </a:ln>
        </p:spPr>
      </p:sp>
      <p:pic>
        <p:nvPicPr>
          <p:cNvPr id="224" name="Ellipse 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224160" y="5734080"/>
            <a:ext cx="2761920" cy="1042560"/>
          </a:xfrm>
          <a:prstGeom prst="rect">
            <a:avLst/>
          </a:prstGeom>
          <a:ln w="9360">
            <a:noFill/>
          </a:ln>
        </p:spPr>
      </p:pic>
      <p:sp>
        <p:nvSpPr>
          <p:cNvPr id="225" name="CustomShape 43"/>
          <p:cNvSpPr/>
          <p:nvPr/>
        </p:nvSpPr>
        <p:spPr>
          <a:xfrm>
            <a:off x="3673440" y="5908680"/>
            <a:ext cx="1868040" cy="6552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000" b="1">
                <a:solidFill>
                  <a:srgbClr val="C00000"/>
                </a:solidFill>
                <a:latin typeface="Arial"/>
                <a:ea typeface="MS Gothic"/>
              </a:rPr>
              <a:t>Après la 3</a:t>
            </a:r>
            <a:r>
              <a:rPr lang="fr-FR" sz="2000" b="1" baseline="30000">
                <a:solidFill>
                  <a:srgbClr val="C00000"/>
                </a:solidFill>
                <a:latin typeface="Arial"/>
                <a:ea typeface="MS Gothic"/>
              </a:rPr>
              <a:t>ème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8" name="Table 1"/>
          <p:cNvGraphicFramePr/>
          <p:nvPr/>
        </p:nvGraphicFramePr>
        <p:xfrm>
          <a:off x="37080" y="2565000"/>
          <a:ext cx="9014760" cy="3307680"/>
        </p:xfrm>
        <a:graphic>
          <a:graphicData uri="http://schemas.openxmlformats.org/drawingml/2006/table">
            <a:tbl>
              <a:tblPr/>
              <a:tblGrid>
                <a:gridCol w="1958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97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>
                          <a:solidFill>
                            <a:srgbClr val="884DA7"/>
                          </a:solidFill>
                          <a:latin typeface="Calibri"/>
                        </a:rPr>
                        <a:t>Bac Pro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b="1">
                          <a:solidFill>
                            <a:srgbClr val="884DA7"/>
                          </a:solidFill>
                          <a:latin typeface="Calibri"/>
                        </a:rPr>
                        <a:t>Français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b="1">
                          <a:solidFill>
                            <a:srgbClr val="884DA7"/>
                          </a:solidFill>
                          <a:latin typeface="Calibri"/>
                        </a:rPr>
                        <a:t>Maths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b="1">
                          <a:solidFill>
                            <a:srgbClr val="884DA7"/>
                          </a:solidFill>
                          <a:latin typeface="Calibri"/>
                        </a:rPr>
                        <a:t>Hist/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b="1">
                          <a:solidFill>
                            <a:srgbClr val="884DA7"/>
                          </a:solidFill>
                          <a:latin typeface="Calibri"/>
                        </a:rPr>
                        <a:t>Géo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b="1">
                          <a:solidFill>
                            <a:srgbClr val="884DA7"/>
                          </a:solidFill>
                          <a:latin typeface="Calibri"/>
                        </a:rPr>
                        <a:t>Langues vivantes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b="1">
                          <a:solidFill>
                            <a:srgbClr val="884DA7"/>
                          </a:solidFill>
                          <a:latin typeface="Calibri"/>
                        </a:rPr>
                        <a:t>EPS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b="1">
                          <a:solidFill>
                            <a:srgbClr val="884DA7"/>
                          </a:solidFill>
                          <a:latin typeface="Calibri"/>
                        </a:rPr>
                        <a:t>Arts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b="1">
                          <a:solidFill>
                            <a:srgbClr val="884DA7"/>
                          </a:solidFill>
                          <a:latin typeface="Calibri"/>
                        </a:rPr>
                        <a:t>Sciences Techno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7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161616"/>
                          </a:solidFill>
                          <a:latin typeface="Calibri"/>
                        </a:rPr>
                        <a:t>Gestion-administration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161616"/>
                          </a:solidFill>
                          <a:latin typeface="Calibri"/>
                        </a:rPr>
                        <a:t>6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161616"/>
                          </a:solidFill>
                          <a:latin typeface="Calibri"/>
                        </a:rPr>
                        <a:t>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161616"/>
                          </a:solidFill>
                          <a:latin typeface="Calibri"/>
                        </a:rPr>
                        <a:t>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161616"/>
                          </a:solidFill>
                          <a:latin typeface="Calibri"/>
                        </a:rPr>
                        <a:t>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161616"/>
                          </a:solidFill>
                          <a:latin typeface="Calibri"/>
                        </a:rPr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161616"/>
                          </a:solidFill>
                          <a:latin typeface="Calibri"/>
                        </a:rPr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161616"/>
                          </a:solidFill>
                          <a:latin typeface="Calibri"/>
                        </a:rPr>
                        <a:t>4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7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161616"/>
                          </a:solidFill>
                          <a:latin typeface="Calibri"/>
                        </a:rPr>
                        <a:t>Métiers de l’électricité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161616"/>
                          </a:solidFill>
                          <a:latin typeface="Calibri"/>
                        </a:rPr>
                        <a:t>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161616"/>
                          </a:solidFill>
                          <a:latin typeface="Calibri"/>
                        </a:rPr>
                        <a:t>6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161616"/>
                          </a:solidFill>
                          <a:latin typeface="Calibri"/>
                        </a:rPr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161616"/>
                          </a:solidFill>
                          <a:latin typeface="Calibri"/>
                        </a:rPr>
                        <a:t>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161616"/>
                          </a:solidFill>
                          <a:latin typeface="Calibri"/>
                        </a:rPr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161616"/>
                          </a:solidFill>
                          <a:latin typeface="Calibri"/>
                        </a:rPr>
                        <a:t>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161616"/>
                          </a:solidFill>
                          <a:latin typeface="Calibri"/>
                        </a:rPr>
                        <a:t>8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7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161616"/>
                          </a:solidFill>
                          <a:latin typeface="Calibri"/>
                        </a:rPr>
                        <a:t>Accompagnement, soins et services à la pers.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161616"/>
                          </a:solidFill>
                          <a:latin typeface="Calibri"/>
                        </a:rPr>
                        <a:t>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161616"/>
                          </a:solidFill>
                          <a:latin typeface="Calibri"/>
                        </a:rPr>
                        <a:t>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161616"/>
                          </a:solidFill>
                          <a:latin typeface="Calibri"/>
                        </a:rPr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161616"/>
                          </a:solidFill>
                          <a:latin typeface="Calibri"/>
                        </a:rPr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161616"/>
                          </a:solidFill>
                          <a:latin typeface="Calibri"/>
                        </a:rPr>
                        <a:t>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161616"/>
                          </a:solidFill>
                          <a:latin typeface="Calibri"/>
                        </a:rPr>
                        <a:t>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161616"/>
                          </a:solidFill>
                          <a:latin typeface="Calibri"/>
                        </a:rPr>
                        <a:t>7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09" name="CustomShape 2"/>
          <p:cNvSpPr/>
          <p:nvPr/>
        </p:nvSpPr>
        <p:spPr>
          <a:xfrm>
            <a:off x="89640" y="1568880"/>
            <a:ext cx="8964000" cy="395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fr-FR" sz="2000" b="1">
                <a:solidFill>
                  <a:srgbClr val="1B0D1C"/>
                </a:solidFill>
                <a:latin typeface="Calibri"/>
                <a:ea typeface="MS Gothic"/>
              </a:rPr>
              <a:t>Pour chaque vœu un barème est établi. En fonction de la formation demandée, certaines matières sont plus importantes que d’autres. </a:t>
            </a:r>
            <a:endParaRPr/>
          </a:p>
        </p:txBody>
      </p:sp>
      <p:sp>
        <p:nvSpPr>
          <p:cNvPr id="410" name="CustomShape 3"/>
          <p:cNvSpPr/>
          <p:nvPr/>
        </p:nvSpPr>
        <p:spPr>
          <a:xfrm>
            <a:off x="0" y="263520"/>
            <a:ext cx="9143640" cy="10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fr-FR" sz="3200" b="1" dirty="0">
                <a:solidFill>
                  <a:srgbClr val="884DA7"/>
                </a:solidFill>
                <a:latin typeface="+mj-lt"/>
                <a:ea typeface="MS Gothic"/>
              </a:rPr>
              <a:t>Quelques exemples de coefficients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fr-FR" sz="3200" b="1" dirty="0">
                <a:solidFill>
                  <a:srgbClr val="884DA7"/>
                </a:solidFill>
                <a:latin typeface="+mj-lt"/>
                <a:ea typeface="MS Gothic"/>
              </a:rPr>
              <a:t>pour la rentrée 2019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CustomShape 1"/>
          <p:cNvSpPr/>
          <p:nvPr/>
        </p:nvSpPr>
        <p:spPr>
          <a:xfrm>
            <a:off x="0" y="188640"/>
            <a:ext cx="9143640" cy="86364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fr-FR" sz="3200" b="1" dirty="0">
                <a:solidFill>
                  <a:srgbClr val="884DA7"/>
                </a:solidFill>
                <a:latin typeface="+mj-lt"/>
                <a:ea typeface="MS Gothic"/>
              </a:rPr>
              <a:t>Taux d’attraction 2019 (vœux n°1)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fr-FR" sz="3200" b="1" dirty="0">
                <a:solidFill>
                  <a:srgbClr val="884DA7"/>
                </a:solidFill>
                <a:latin typeface="+mj-lt"/>
                <a:ea typeface="MS Gothic"/>
              </a:rPr>
              <a:t>Bassin d’Enghien</a:t>
            </a:r>
          </a:p>
        </p:txBody>
      </p:sp>
      <p:graphicFrame>
        <p:nvGraphicFramePr>
          <p:cNvPr id="412" name="Graphique 5"/>
          <p:cNvGraphicFramePr/>
          <p:nvPr/>
        </p:nvGraphicFramePr>
        <p:xfrm>
          <a:off x="17640" y="1052640"/>
          <a:ext cx="9108000" cy="5795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CustomShape 1"/>
          <p:cNvSpPr/>
          <p:nvPr/>
        </p:nvSpPr>
        <p:spPr>
          <a:xfrm>
            <a:off x="89640" y="1052640"/>
            <a:ext cx="8964000" cy="5332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200" b="1" dirty="0">
                <a:solidFill>
                  <a:srgbClr val="884DA7"/>
                </a:solidFill>
                <a:latin typeface="Calibri"/>
                <a:ea typeface="MS Gothic"/>
              </a:rPr>
              <a:t>Priorité d’affectation sur la zone de desserte, </a:t>
            </a:r>
            <a:r>
              <a:rPr lang="fr-FR" sz="2200" b="1" dirty="0">
                <a:solidFill>
                  <a:srgbClr val="1B0D1C"/>
                </a:solidFill>
                <a:latin typeface="Calibri"/>
                <a:ea typeface="MS Gothic"/>
              </a:rPr>
              <a:t>en fonction du domicile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fr-FR" sz="2200" b="1" dirty="0">
                <a:solidFill>
                  <a:srgbClr val="884DA7"/>
                </a:solidFill>
                <a:latin typeface="Calibri"/>
                <a:ea typeface="MS Gothic"/>
              </a:rPr>
              <a:t>Assouplissement de la carte scolaire</a:t>
            </a:r>
            <a:endParaRPr dirty="0"/>
          </a:p>
          <a:p>
            <a:pPr>
              <a:lnSpc>
                <a:spcPct val="100000"/>
              </a:lnSpc>
            </a:pPr>
            <a:r>
              <a:rPr lang="fr-FR" sz="2200" b="1" dirty="0">
                <a:solidFill>
                  <a:srgbClr val="1B0D1C"/>
                </a:solidFill>
                <a:latin typeface="Calibri"/>
                <a:ea typeface="MS Gothic"/>
              </a:rPr>
              <a:t>Parmi les 15 vœux de lycée, les familles peuvent </a:t>
            </a:r>
            <a:endParaRPr dirty="0"/>
          </a:p>
          <a:p>
            <a:pPr>
              <a:lnSpc>
                <a:spcPct val="100000"/>
              </a:lnSpc>
            </a:pPr>
            <a:r>
              <a:rPr lang="fr-FR" sz="2200" b="1" dirty="0">
                <a:solidFill>
                  <a:srgbClr val="1B0D1C"/>
                </a:solidFill>
                <a:latin typeface="Calibri"/>
                <a:ea typeface="MS Gothic"/>
              </a:rPr>
              <a:t>inscrire des vœux de lycées ne relevant pas de </a:t>
            </a:r>
            <a:endParaRPr dirty="0"/>
          </a:p>
          <a:p>
            <a:pPr>
              <a:lnSpc>
                <a:spcPct val="100000"/>
              </a:lnSpc>
            </a:pPr>
            <a:r>
              <a:rPr lang="fr-FR" sz="2200" b="1" dirty="0">
                <a:solidFill>
                  <a:srgbClr val="1B0D1C"/>
                </a:solidFill>
                <a:latin typeface="Calibri"/>
                <a:ea typeface="MS Gothic"/>
              </a:rPr>
              <a:t>la zone de desserte.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fr-FR" sz="2200" b="1" dirty="0">
                <a:solidFill>
                  <a:srgbClr val="161616"/>
                </a:solidFill>
                <a:latin typeface="Calibri"/>
                <a:ea typeface="MS Gothic"/>
              </a:rPr>
              <a:t>Une </a:t>
            </a:r>
            <a:r>
              <a:rPr lang="fr-FR" sz="2200" b="1" dirty="0">
                <a:solidFill>
                  <a:srgbClr val="884DA7"/>
                </a:solidFill>
                <a:latin typeface="Calibri"/>
                <a:ea typeface="MS Gothic"/>
              </a:rPr>
              <a:t>demande de dérogation </a:t>
            </a:r>
            <a:r>
              <a:rPr lang="fr-FR" sz="2200" b="1" dirty="0">
                <a:solidFill>
                  <a:srgbClr val="161616"/>
                </a:solidFill>
                <a:latin typeface="Calibri"/>
                <a:ea typeface="MS Gothic"/>
              </a:rPr>
              <a:t>est possible, traitée dans la limite des capacités d’accueil, une fois les élèves de secteur affectés :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Lucida Sans"/>
              <a:buAutoNum type="arabicPeriod"/>
            </a:pPr>
            <a:r>
              <a:rPr lang="fr-FR" sz="2000" b="1" dirty="0">
                <a:solidFill>
                  <a:srgbClr val="1B0D1C"/>
                </a:solidFill>
                <a:latin typeface="Calibri"/>
                <a:ea typeface="MS Gothic"/>
              </a:rPr>
              <a:t> Handicap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Lucida Sans"/>
              <a:buAutoNum type="arabicPeriod"/>
            </a:pPr>
            <a:r>
              <a:rPr lang="fr-FR" sz="2000" b="1" dirty="0">
                <a:solidFill>
                  <a:srgbClr val="1B0D1C"/>
                </a:solidFill>
                <a:latin typeface="Calibri"/>
                <a:ea typeface="MS Gothic"/>
              </a:rPr>
              <a:t> Prise en charge médicale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Lucida Sans"/>
              <a:buAutoNum type="arabicPeriod"/>
            </a:pPr>
            <a:r>
              <a:rPr lang="fr-FR" sz="2000" b="1" dirty="0">
                <a:solidFill>
                  <a:srgbClr val="1B0D1C"/>
                </a:solidFill>
                <a:latin typeface="Calibri"/>
                <a:ea typeface="MS Gothic"/>
              </a:rPr>
              <a:t> Boursier au mérite et sur critères sociaux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Lucida Sans"/>
              <a:buAutoNum type="arabicPeriod"/>
            </a:pPr>
            <a:r>
              <a:rPr lang="fr-FR" sz="2000" b="1" dirty="0">
                <a:solidFill>
                  <a:srgbClr val="1B0D1C"/>
                </a:solidFill>
                <a:latin typeface="Calibri"/>
                <a:ea typeface="MS Gothic"/>
              </a:rPr>
              <a:t> Frère et sœur scolarisés dans le même établissement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Lucida Sans"/>
              <a:buAutoNum type="arabicPeriod"/>
            </a:pPr>
            <a:r>
              <a:rPr lang="fr-FR" sz="2000" b="1" dirty="0">
                <a:solidFill>
                  <a:srgbClr val="1B0D1C"/>
                </a:solidFill>
                <a:latin typeface="Calibri"/>
                <a:ea typeface="MS Gothic"/>
              </a:rPr>
              <a:t> Domicile proche de l’établissement demandé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Lucida Sans"/>
              <a:buAutoNum type="arabicPeriod"/>
            </a:pPr>
            <a:r>
              <a:rPr lang="fr-FR" sz="2000" b="1" dirty="0">
                <a:solidFill>
                  <a:srgbClr val="1B0D1C"/>
                </a:solidFill>
                <a:latin typeface="Calibri"/>
                <a:ea typeface="MS Gothic"/>
              </a:rPr>
              <a:t>Sportif de haut niveau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Lucida Sans"/>
              <a:buAutoNum type="arabicPeriod"/>
            </a:pPr>
            <a:r>
              <a:rPr lang="fr-FR" sz="2000" b="1" dirty="0">
                <a:solidFill>
                  <a:srgbClr val="1B0D1C"/>
                </a:solidFill>
                <a:latin typeface="Calibri"/>
                <a:ea typeface="MS Gothic"/>
              </a:rPr>
              <a:t>Autres</a:t>
            </a:r>
            <a:endParaRPr dirty="0"/>
          </a:p>
        </p:txBody>
      </p:sp>
      <p:sp>
        <p:nvSpPr>
          <p:cNvPr id="414" name="CustomShape 2"/>
          <p:cNvSpPr/>
          <p:nvPr/>
        </p:nvSpPr>
        <p:spPr>
          <a:xfrm>
            <a:off x="304920" y="214200"/>
            <a:ext cx="8534160" cy="69336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fr-FR" sz="3200" b="1" dirty="0">
                <a:solidFill>
                  <a:srgbClr val="884DA7"/>
                </a:solidFill>
                <a:latin typeface="+mj-lt"/>
                <a:ea typeface="MS Gothic"/>
              </a:rPr>
              <a:t>Affectation en voie GT</a:t>
            </a:r>
          </a:p>
        </p:txBody>
      </p:sp>
      <p:pic>
        <p:nvPicPr>
          <p:cNvPr id="5" name="Image 4" descr="prev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0795" y="1593468"/>
            <a:ext cx="2584566" cy="1613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CustomShape 1"/>
          <p:cNvSpPr/>
          <p:nvPr/>
        </p:nvSpPr>
        <p:spPr>
          <a:xfrm>
            <a:off x="107640" y="1124640"/>
            <a:ext cx="8928720" cy="504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000" b="1" dirty="0">
                <a:solidFill>
                  <a:srgbClr val="884DA7"/>
                </a:solidFill>
                <a:latin typeface="Calibri"/>
                <a:ea typeface="MS Gothic"/>
              </a:rPr>
              <a:t>Affectation en fonction de l’évaluation des acquis :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Arial"/>
              <a:buChar char="•"/>
            </a:pPr>
            <a:r>
              <a:rPr lang="fr-FR" sz="2000" b="1" dirty="0">
                <a:solidFill>
                  <a:srgbClr val="1B0D1C"/>
                </a:solidFill>
                <a:latin typeface="Calibri"/>
                <a:ea typeface="MS Gothic"/>
              </a:rPr>
              <a:t>Les LV3 à faible diffusion (3h): arabe, chinois, hébreux, japonais et russe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Arial"/>
              <a:buChar char="•"/>
            </a:pPr>
            <a:r>
              <a:rPr lang="fr-FR" sz="2000" b="1" dirty="0">
                <a:solidFill>
                  <a:srgbClr val="161616"/>
                </a:solidFill>
                <a:latin typeface="Calibri"/>
                <a:ea typeface="MS Gothic"/>
              </a:rPr>
              <a:t>Seconde spécifique conduisant au bac Sciences et Technologies de l’Hôtellerie et de la Restauration (STHR)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fr-FR" sz="2000" b="1" dirty="0">
                <a:solidFill>
                  <a:srgbClr val="884DA7"/>
                </a:solidFill>
                <a:latin typeface="Calibri"/>
                <a:ea typeface="MS Gothic"/>
              </a:rPr>
              <a:t>Affectation selon une procédure spécifique :</a:t>
            </a:r>
            <a:endParaRPr dirty="0"/>
          </a:p>
          <a:p>
            <a:pPr>
              <a:lnSpc>
                <a:spcPct val="100000"/>
              </a:lnSpc>
              <a:buFont typeface="Calibri"/>
              <a:buChar char="•"/>
            </a:pPr>
            <a:r>
              <a:rPr lang="fr-FR" sz="2000" b="1" dirty="0">
                <a:solidFill>
                  <a:srgbClr val="1B0D1C"/>
                </a:solidFill>
                <a:latin typeface="Calibri"/>
                <a:ea typeface="MS Gothic"/>
              </a:rPr>
              <a:t>Seconde spécifique conduisant au bac Techniques du Théâtre, de la Musique et de la Danse (S2TMD) et au BT des métiers de la musique </a:t>
            </a:r>
            <a:r>
              <a:rPr lang="fr-FR" sz="2000" dirty="0">
                <a:solidFill>
                  <a:srgbClr val="1B0D1C"/>
                </a:solidFill>
                <a:latin typeface="Calibri"/>
                <a:ea typeface="MS Gothic"/>
              </a:rPr>
              <a:t>(</a:t>
            </a:r>
            <a:r>
              <a:rPr lang="fr-FR" sz="2000" i="1" dirty="0">
                <a:solidFill>
                  <a:srgbClr val="1B0D1C"/>
                </a:solidFill>
                <a:latin typeface="Calibri"/>
                <a:ea typeface="MS Gothic"/>
              </a:rPr>
              <a:t>attestation du conservatoire à fournir</a:t>
            </a:r>
            <a:r>
              <a:rPr lang="fr-FR" sz="2000" dirty="0">
                <a:solidFill>
                  <a:srgbClr val="1B0D1C"/>
                </a:solidFill>
                <a:latin typeface="Calibri"/>
                <a:ea typeface="MS Gothic"/>
              </a:rPr>
              <a:t>)</a:t>
            </a:r>
            <a:endParaRPr dirty="0"/>
          </a:p>
          <a:p>
            <a:pPr>
              <a:lnSpc>
                <a:spcPct val="100000"/>
              </a:lnSpc>
              <a:buFont typeface="Calibri"/>
              <a:buChar char="•"/>
            </a:pPr>
            <a:r>
              <a:rPr lang="fr-FR" sz="2000" b="1" dirty="0">
                <a:solidFill>
                  <a:srgbClr val="1B0D1C"/>
                </a:solidFill>
                <a:latin typeface="Calibri"/>
                <a:ea typeface="MS Gothic"/>
              </a:rPr>
              <a:t>Classe des sections internationales </a:t>
            </a:r>
            <a:r>
              <a:rPr lang="fr-FR" sz="2000" dirty="0">
                <a:solidFill>
                  <a:srgbClr val="1B0D1C"/>
                </a:solidFill>
                <a:latin typeface="Calibri"/>
                <a:ea typeface="MS Gothic"/>
              </a:rPr>
              <a:t>(</a:t>
            </a:r>
            <a:r>
              <a:rPr lang="fr-FR" sz="2000" i="1" dirty="0">
                <a:solidFill>
                  <a:srgbClr val="1B0D1C"/>
                </a:solidFill>
                <a:latin typeface="Calibri"/>
                <a:ea typeface="MS Gothic"/>
              </a:rPr>
              <a:t>évaluation linguistique préalable</a:t>
            </a:r>
            <a:r>
              <a:rPr lang="fr-FR" sz="2000" dirty="0">
                <a:solidFill>
                  <a:srgbClr val="1B0D1C"/>
                </a:solidFill>
                <a:latin typeface="Calibri"/>
                <a:ea typeface="MS Gothic"/>
              </a:rPr>
              <a:t>)</a:t>
            </a:r>
            <a:endParaRPr dirty="0"/>
          </a:p>
          <a:p>
            <a:pPr>
              <a:lnSpc>
                <a:spcPct val="100000"/>
              </a:lnSpc>
              <a:buFont typeface="Calibri"/>
              <a:buChar char="•"/>
            </a:pPr>
            <a:r>
              <a:rPr lang="fr-FR" sz="2000" b="1" dirty="0">
                <a:solidFill>
                  <a:srgbClr val="1B0D1C"/>
                </a:solidFill>
                <a:latin typeface="Calibri"/>
                <a:ea typeface="MS Gothic"/>
              </a:rPr>
              <a:t>Classes des sections menant vers les bacs </a:t>
            </a:r>
            <a:r>
              <a:rPr lang="fr-FR" sz="2000" b="1" dirty="0" err="1">
                <a:solidFill>
                  <a:srgbClr val="1B0D1C"/>
                </a:solidFill>
                <a:latin typeface="Calibri"/>
                <a:ea typeface="MS Gothic"/>
              </a:rPr>
              <a:t>bi-nationaux</a:t>
            </a:r>
            <a:r>
              <a:rPr lang="fr-FR" sz="2000" b="1" dirty="0">
                <a:solidFill>
                  <a:srgbClr val="1B0D1C"/>
                </a:solidFill>
                <a:latin typeface="Calibri"/>
                <a:ea typeface="MS Gothic"/>
              </a:rPr>
              <a:t> </a:t>
            </a:r>
            <a:r>
              <a:rPr lang="fr-FR" sz="2000" dirty="0">
                <a:solidFill>
                  <a:srgbClr val="1B0D1C"/>
                </a:solidFill>
                <a:latin typeface="Calibri"/>
                <a:ea typeface="MS Gothic"/>
              </a:rPr>
              <a:t>(</a:t>
            </a:r>
            <a:r>
              <a:rPr lang="fr-FR" sz="2000" i="1" dirty="0">
                <a:solidFill>
                  <a:srgbClr val="1B0D1C"/>
                </a:solidFill>
                <a:latin typeface="Calibri"/>
                <a:ea typeface="MS Gothic"/>
              </a:rPr>
              <a:t>examen sur dossier</a:t>
            </a:r>
            <a:r>
              <a:rPr lang="fr-FR" sz="2000" dirty="0">
                <a:solidFill>
                  <a:srgbClr val="1B0D1C"/>
                </a:solidFill>
                <a:latin typeface="Calibri"/>
                <a:ea typeface="MS Gothic"/>
              </a:rPr>
              <a:t>)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fr-FR" sz="2000" b="1" dirty="0">
                <a:solidFill>
                  <a:srgbClr val="884DA7"/>
                </a:solidFill>
                <a:latin typeface="Calibri"/>
                <a:ea typeface="MS Gothic"/>
              </a:rPr>
              <a:t>Affectation en sections européennes : </a:t>
            </a:r>
            <a:endParaRPr dirty="0"/>
          </a:p>
          <a:p>
            <a:pPr>
              <a:lnSpc>
                <a:spcPct val="100000"/>
              </a:lnSpc>
            </a:pPr>
            <a:r>
              <a:rPr lang="fr-FR" sz="2000" b="1" dirty="0">
                <a:solidFill>
                  <a:srgbClr val="1B0D1C"/>
                </a:solidFill>
                <a:latin typeface="Calibri"/>
                <a:ea typeface="MS Gothic"/>
              </a:rPr>
              <a:t>En fonction du domicile (critère prioritaire) et de l’évaluation des acquis</a:t>
            </a:r>
            <a:endParaRPr dirty="0"/>
          </a:p>
        </p:txBody>
      </p:sp>
      <p:sp>
        <p:nvSpPr>
          <p:cNvPr id="417" name="CustomShape 2"/>
          <p:cNvSpPr/>
          <p:nvPr/>
        </p:nvSpPr>
        <p:spPr>
          <a:xfrm>
            <a:off x="304920" y="214200"/>
            <a:ext cx="8534160" cy="69336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fr-FR" sz="3200" b="1" dirty="0">
                <a:solidFill>
                  <a:srgbClr val="884DA7"/>
                </a:solidFill>
                <a:latin typeface="+mj-lt"/>
                <a:ea typeface="MS Gothic"/>
              </a:rPr>
              <a:t>Affectation en voie GT : cas particuliers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CustomShape 1"/>
          <p:cNvSpPr/>
          <p:nvPr/>
        </p:nvSpPr>
        <p:spPr>
          <a:xfrm>
            <a:off x="304920" y="214200"/>
            <a:ext cx="8534160" cy="69336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fr-FR" sz="3200" b="1" dirty="0">
                <a:solidFill>
                  <a:srgbClr val="884DA7"/>
                </a:solidFill>
                <a:latin typeface="+mj-lt"/>
                <a:ea typeface="MS Gothic"/>
              </a:rPr>
              <a:t>Affectation en 2nde GT pour une entrée en 1</a:t>
            </a:r>
            <a:r>
              <a:rPr lang="fr-FR" sz="3200" b="1" baseline="30000" dirty="0">
                <a:solidFill>
                  <a:srgbClr val="884DA7"/>
                </a:solidFill>
                <a:latin typeface="+mj-lt"/>
                <a:ea typeface="MS Gothic"/>
              </a:rPr>
              <a:t>ère</a:t>
            </a:r>
            <a:r>
              <a:rPr lang="fr-FR" sz="3200" b="1" dirty="0">
                <a:solidFill>
                  <a:srgbClr val="884DA7"/>
                </a:solidFill>
                <a:latin typeface="+mj-lt"/>
                <a:ea typeface="MS Gothic"/>
              </a:rPr>
              <a:t> STD2A</a:t>
            </a:r>
          </a:p>
        </p:txBody>
      </p:sp>
      <p:sp>
        <p:nvSpPr>
          <p:cNvPr id="419" name="CustomShape 2"/>
          <p:cNvSpPr/>
          <p:nvPr/>
        </p:nvSpPr>
        <p:spPr>
          <a:xfrm>
            <a:off x="67320" y="1152720"/>
            <a:ext cx="8964000" cy="2660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14000"/>
              </a:lnSpc>
            </a:pPr>
            <a:r>
              <a:rPr lang="fr-FR" sz="2200" b="1" dirty="0">
                <a:solidFill>
                  <a:srgbClr val="884DA7"/>
                </a:solidFill>
                <a:latin typeface="Calibri"/>
                <a:ea typeface="MS Gothic"/>
              </a:rPr>
              <a:t>Enseignements optionnels :</a:t>
            </a:r>
            <a:endParaRPr dirty="0"/>
          </a:p>
          <a:p>
            <a:pPr algn="just">
              <a:lnSpc>
                <a:spcPct val="114000"/>
              </a:lnSpc>
              <a:buFont typeface="Wingdings" charset="2"/>
              <a:buChar char=""/>
            </a:pPr>
            <a:r>
              <a:rPr lang="fr-FR" sz="2000" b="1" dirty="0">
                <a:solidFill>
                  <a:srgbClr val="161616"/>
                </a:solidFill>
                <a:latin typeface="Calibri"/>
                <a:ea typeface="MS Gothic"/>
              </a:rPr>
              <a:t>Création et Culture Design (6h)	 </a:t>
            </a:r>
            <a:r>
              <a:rPr lang="fr-FR" sz="2000" b="1" dirty="0">
                <a:solidFill>
                  <a:srgbClr val="884DA7"/>
                </a:solidFill>
                <a:latin typeface="Wingdings"/>
                <a:ea typeface="MS Gothic"/>
              </a:rPr>
              <a:t></a:t>
            </a:r>
            <a:r>
              <a:rPr lang="fr-FR" sz="2000" b="1" dirty="0">
                <a:solidFill>
                  <a:srgbClr val="884DA7"/>
                </a:solidFill>
                <a:latin typeface="Calibri"/>
                <a:ea typeface="MS Gothic"/>
              </a:rPr>
              <a:t> </a:t>
            </a:r>
            <a:r>
              <a:rPr lang="fr-FR" sz="2200" b="1" dirty="0" err="1">
                <a:solidFill>
                  <a:srgbClr val="884DA7"/>
                </a:solidFill>
                <a:latin typeface="Calibri"/>
                <a:ea typeface="MS Gothic"/>
              </a:rPr>
              <a:t>PassCCD</a:t>
            </a:r>
            <a:endParaRPr dirty="0"/>
          </a:p>
          <a:p>
            <a:pPr>
              <a:lnSpc>
                <a:spcPct val="114000"/>
              </a:lnSpc>
            </a:pPr>
            <a:endParaRPr dirty="0"/>
          </a:p>
          <a:p>
            <a:pPr>
              <a:lnSpc>
                <a:spcPct val="114000"/>
              </a:lnSpc>
            </a:pPr>
            <a:r>
              <a:rPr lang="fr-FR" sz="2200" b="1" dirty="0">
                <a:solidFill>
                  <a:srgbClr val="884DA7"/>
                </a:solidFill>
                <a:latin typeface="Calibri"/>
                <a:ea typeface="MS Gothic"/>
              </a:rPr>
              <a:t>Une démarche pédagogique d’information : </a:t>
            </a:r>
            <a:endParaRPr dirty="0"/>
          </a:p>
          <a:p>
            <a:pPr>
              <a:lnSpc>
                <a:spcPct val="114000"/>
              </a:lnSpc>
              <a:buFont typeface="Wingdings" charset="2"/>
              <a:buChar char=""/>
            </a:pPr>
            <a:r>
              <a:rPr lang="fr-FR" sz="2000" b="1" dirty="0">
                <a:solidFill>
                  <a:srgbClr val="161616"/>
                </a:solidFill>
                <a:latin typeface="Calibri"/>
                <a:ea typeface="MS Gothic"/>
              </a:rPr>
              <a:t>Préparer sa lettre de motivation = lettre guidée obligatoire</a:t>
            </a:r>
            <a:endParaRPr dirty="0"/>
          </a:p>
          <a:p>
            <a:pPr>
              <a:lnSpc>
                <a:spcPct val="114000"/>
              </a:lnSpc>
              <a:buFont typeface="Wingdings" charset="2"/>
              <a:buChar char=""/>
            </a:pPr>
            <a:r>
              <a:rPr lang="fr-FR" sz="2000" b="1" dirty="0">
                <a:solidFill>
                  <a:srgbClr val="161616"/>
                </a:solidFill>
                <a:latin typeface="Calibri"/>
                <a:ea typeface="MS Gothic"/>
              </a:rPr>
              <a:t>Se rendre à l’entretien d’information </a:t>
            </a:r>
            <a:endParaRPr dirty="0"/>
          </a:p>
          <a:p>
            <a:pPr>
              <a:lnSpc>
                <a:spcPct val="114000"/>
              </a:lnSpc>
              <a:buFont typeface="Wingdings" charset="2"/>
              <a:buChar char=""/>
            </a:pPr>
            <a:r>
              <a:rPr lang="fr-FR" sz="2000" b="1" dirty="0">
                <a:solidFill>
                  <a:srgbClr val="161616"/>
                </a:solidFill>
                <a:latin typeface="Calibri"/>
                <a:ea typeface="MS Gothic"/>
              </a:rPr>
              <a:t>Un avis final = avis de l’établissement d’origine + avis de l’établissement référent</a:t>
            </a:r>
            <a:endParaRPr dirty="0"/>
          </a:p>
        </p:txBody>
      </p:sp>
      <p:sp>
        <p:nvSpPr>
          <p:cNvPr id="420" name="CustomShape 3"/>
          <p:cNvSpPr/>
          <p:nvPr/>
        </p:nvSpPr>
        <p:spPr>
          <a:xfrm>
            <a:off x="89640" y="5273280"/>
            <a:ext cx="8964000" cy="1095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200" b="1" dirty="0">
                <a:solidFill>
                  <a:srgbClr val="884DA7"/>
                </a:solidFill>
                <a:latin typeface="Calibri"/>
                <a:ea typeface="MS Gothic"/>
              </a:rPr>
              <a:t>Entretien qui peut rapporter un bonus.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fr-FR" sz="2200" b="1">
                <a:solidFill>
                  <a:srgbClr val="884DA7"/>
                </a:solidFill>
                <a:latin typeface="Calibri"/>
                <a:ea typeface="MS Gothic"/>
              </a:rPr>
              <a:t> </a:t>
            </a:r>
            <a:endParaRPr dirty="0"/>
          </a:p>
        </p:txBody>
      </p:sp>
      <p:pic>
        <p:nvPicPr>
          <p:cNvPr id="421" name="Imag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40840" y="3913560"/>
            <a:ext cx="1461600" cy="1315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CustomShape 1"/>
          <p:cNvSpPr/>
          <p:nvPr/>
        </p:nvSpPr>
        <p:spPr>
          <a:xfrm>
            <a:off x="242280" y="1628640"/>
            <a:ext cx="8659440" cy="1005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423" name="CustomShape 2"/>
          <p:cNvSpPr/>
          <p:nvPr/>
        </p:nvSpPr>
        <p:spPr>
          <a:xfrm>
            <a:off x="62640" y="1124640"/>
            <a:ext cx="8838720" cy="1553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fr-FR" sz="2400" b="1">
                <a:solidFill>
                  <a:srgbClr val="1B0D1C"/>
                </a:solidFill>
                <a:latin typeface="Calibri"/>
                <a:ea typeface="MS Gothic"/>
              </a:rPr>
              <a:t>Les capacités d’accueil sont limitées: pour plus de sécurité, faîtes </a:t>
            </a:r>
            <a:r>
              <a:rPr lang="fr-FR" sz="2400" b="1">
                <a:solidFill>
                  <a:srgbClr val="884DA7"/>
                </a:solidFill>
                <a:latin typeface="Calibri"/>
                <a:ea typeface="MS Gothic"/>
              </a:rPr>
              <a:t>plusieurs vœux</a:t>
            </a:r>
            <a:r>
              <a:rPr lang="fr-FR" sz="2400" b="1">
                <a:solidFill>
                  <a:srgbClr val="1B0D1C"/>
                </a:solidFill>
                <a:latin typeface="Calibri"/>
                <a:ea typeface="MS Gothic"/>
              </a:rPr>
              <a:t>.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fr-FR" sz="2400" b="1">
                <a:solidFill>
                  <a:srgbClr val="1B0D1C"/>
                </a:solidFill>
                <a:latin typeface="Calibri"/>
                <a:ea typeface="MS Gothic"/>
              </a:rPr>
              <a:t>Certaines formations sont plus demandées que d’autres: il est recommandé aux familles d’élargir les vœux sur d’autres formations. </a:t>
            </a:r>
            <a:endParaRPr/>
          </a:p>
        </p:txBody>
      </p:sp>
      <p:sp>
        <p:nvSpPr>
          <p:cNvPr id="424" name="CustomShape 3"/>
          <p:cNvSpPr/>
          <p:nvPr/>
        </p:nvSpPr>
        <p:spPr>
          <a:xfrm>
            <a:off x="62640" y="252000"/>
            <a:ext cx="91436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fr-FR" sz="3200" b="1" dirty="0">
                <a:solidFill>
                  <a:srgbClr val="884DA7"/>
                </a:solidFill>
                <a:latin typeface="+mj-lt"/>
                <a:ea typeface="MS Gothic"/>
              </a:rPr>
              <a:t>Conseils stratégiques</a:t>
            </a:r>
          </a:p>
        </p:txBody>
      </p:sp>
      <p:pic>
        <p:nvPicPr>
          <p:cNvPr id="425" name="Image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5640" y="3376800"/>
            <a:ext cx="4529880" cy="3397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CustomShape 1"/>
          <p:cNvSpPr/>
          <p:nvPr/>
        </p:nvSpPr>
        <p:spPr>
          <a:xfrm>
            <a:off x="107640" y="1340640"/>
            <a:ext cx="8964000" cy="534483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r>
              <a:rPr lang="fr-FR" sz="2400" b="1" dirty="0">
                <a:solidFill>
                  <a:srgbClr val="884DA7"/>
                </a:solidFill>
                <a:latin typeface="Calibri"/>
                <a:ea typeface="MS Gothic"/>
              </a:rPr>
              <a:t>Le 1</a:t>
            </a:r>
            <a:r>
              <a:rPr lang="fr-FR" sz="2400" b="1" baseline="30000" dirty="0">
                <a:solidFill>
                  <a:srgbClr val="884DA7"/>
                </a:solidFill>
                <a:latin typeface="Calibri"/>
                <a:ea typeface="MS Gothic"/>
              </a:rPr>
              <a:t>er</a:t>
            </a:r>
            <a:r>
              <a:rPr lang="fr-FR" sz="2400" b="1" dirty="0">
                <a:solidFill>
                  <a:srgbClr val="884DA7"/>
                </a:solidFill>
                <a:latin typeface="Calibri"/>
                <a:ea typeface="MS Gothic"/>
              </a:rPr>
              <a:t> juillet </a:t>
            </a:r>
            <a:r>
              <a:rPr lang="fr-FR" sz="2400" b="1" dirty="0">
                <a:solidFill>
                  <a:srgbClr val="1B0D1C"/>
                </a:solidFill>
                <a:latin typeface="Calibri"/>
                <a:ea typeface="MS Gothic"/>
              </a:rPr>
              <a:t>: résultats d’Affelnet pour la voie générale et technologique et pour la voie professionnelle.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fr-FR" sz="2400" b="1" dirty="0">
                <a:solidFill>
                  <a:srgbClr val="1B0D1C"/>
                </a:solidFill>
                <a:latin typeface="Calibri"/>
                <a:ea typeface="MS Gothic"/>
              </a:rPr>
              <a:t>Les établissements d’accueil envoient les notifications d’affectation aux familles.</a:t>
            </a:r>
          </a:p>
          <a:p>
            <a:pPr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r>
              <a:rPr lang="fr-FR" sz="2400" b="1" dirty="0">
                <a:solidFill>
                  <a:srgbClr val="1B0D1C"/>
                </a:solidFill>
                <a:latin typeface="Calibri"/>
                <a:ea typeface="MS Gothic"/>
              </a:rPr>
              <a:t>Vous pouvez également y avoir accès via le </a:t>
            </a:r>
            <a:r>
              <a:rPr lang="fr-FR" sz="2400" b="1" dirty="0" err="1">
                <a:solidFill>
                  <a:srgbClr val="884DA7"/>
                </a:solidFill>
                <a:latin typeface="Calibri"/>
                <a:ea typeface="MS Gothic"/>
              </a:rPr>
              <a:t>Téléservice</a:t>
            </a:r>
            <a:r>
              <a:rPr lang="fr-FR" sz="2400" b="1" dirty="0">
                <a:solidFill>
                  <a:srgbClr val="884DA7"/>
                </a:solidFill>
                <a:latin typeface="Calibri"/>
                <a:ea typeface="MS Gothic"/>
              </a:rPr>
              <a:t>.</a:t>
            </a:r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r>
              <a:rPr lang="fr-FR" sz="2400" b="1" dirty="0">
                <a:solidFill>
                  <a:srgbClr val="1B0D1C"/>
                </a:solidFill>
                <a:latin typeface="Calibri"/>
                <a:ea typeface="MS Gothic"/>
              </a:rPr>
              <a:t>N’oubliez pas d’inscrire vos enfants dans 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fr-FR" sz="2400" b="1" dirty="0">
                <a:solidFill>
                  <a:srgbClr val="1B0D1C"/>
                </a:solidFill>
                <a:latin typeface="Calibri"/>
                <a:ea typeface="MS Gothic"/>
              </a:rPr>
              <a:t>les établissements du </a:t>
            </a:r>
            <a:r>
              <a:rPr lang="fr-FR" sz="2400" b="1" dirty="0">
                <a:solidFill>
                  <a:schemeClr val="accent4">
                    <a:lumMod val="75000"/>
                  </a:schemeClr>
                </a:solidFill>
                <a:latin typeface="Calibri"/>
                <a:ea typeface="MS Gothic"/>
              </a:rPr>
              <a:t>1</a:t>
            </a:r>
            <a:r>
              <a:rPr lang="fr-FR" sz="2400" b="1" baseline="30000" dirty="0">
                <a:solidFill>
                  <a:schemeClr val="accent4">
                    <a:lumMod val="75000"/>
                  </a:schemeClr>
                </a:solidFill>
                <a:latin typeface="Calibri"/>
                <a:ea typeface="MS Gothic"/>
              </a:rPr>
              <a:t>er</a:t>
            </a:r>
            <a:r>
              <a:rPr lang="fr-FR" sz="2400" b="1" dirty="0">
                <a:solidFill>
                  <a:schemeClr val="accent4">
                    <a:lumMod val="75000"/>
                  </a:schemeClr>
                </a:solidFill>
                <a:latin typeface="Calibri"/>
                <a:ea typeface="MS Gothic"/>
              </a:rPr>
              <a:t> au 3 juillet en ligne et</a:t>
            </a:r>
          </a:p>
          <a:p>
            <a:pPr algn="just">
              <a:lnSpc>
                <a:spcPct val="100000"/>
              </a:lnSpc>
            </a:pPr>
            <a:r>
              <a:rPr lang="fr-FR" sz="2400" b="1" dirty="0">
                <a:solidFill>
                  <a:schemeClr val="accent4">
                    <a:lumMod val="75000"/>
                  </a:schemeClr>
                </a:solidFill>
                <a:latin typeface="Calibri"/>
                <a:ea typeface="MS Gothic"/>
              </a:rPr>
              <a:t>Du 1</a:t>
            </a:r>
            <a:r>
              <a:rPr lang="fr-FR" sz="2400" b="1" baseline="30000" dirty="0">
                <a:solidFill>
                  <a:schemeClr val="accent4">
                    <a:lumMod val="75000"/>
                  </a:schemeClr>
                </a:solidFill>
                <a:latin typeface="Calibri"/>
                <a:ea typeface="MS Gothic"/>
              </a:rPr>
              <a:t>er</a:t>
            </a:r>
            <a:r>
              <a:rPr lang="fr-FR" sz="2400" b="1" dirty="0">
                <a:solidFill>
                  <a:schemeClr val="accent4">
                    <a:lumMod val="75000"/>
                  </a:schemeClr>
                </a:solidFill>
                <a:latin typeface="Calibri"/>
                <a:ea typeface="MS Gothic"/>
              </a:rPr>
              <a:t> au 6 juillet dans les établissements</a:t>
            </a:r>
            <a:r>
              <a:rPr lang="fr-FR" sz="2400" b="1" dirty="0">
                <a:solidFill>
                  <a:srgbClr val="1B0D1C"/>
                </a:solidFill>
                <a:latin typeface="Calibri"/>
                <a:ea typeface="MS Gothic"/>
              </a:rPr>
              <a:t>.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r>
              <a:rPr lang="fr-FR" sz="2400" b="1" dirty="0">
                <a:solidFill>
                  <a:srgbClr val="1B0D1C"/>
                </a:solidFill>
                <a:latin typeface="Calibri"/>
                <a:ea typeface="MS Gothic"/>
              </a:rPr>
              <a:t>En l’absence de démarches d’inscription, la place est réputée vacante et susceptible d’être proposée à un autre élève.</a:t>
            </a:r>
            <a:endParaRPr dirty="0"/>
          </a:p>
        </p:txBody>
      </p:sp>
      <p:sp>
        <p:nvSpPr>
          <p:cNvPr id="427" name="CustomShape 2"/>
          <p:cNvSpPr/>
          <p:nvPr/>
        </p:nvSpPr>
        <p:spPr>
          <a:xfrm>
            <a:off x="304920" y="214200"/>
            <a:ext cx="8534160" cy="69336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fr-FR" sz="3200" b="1" dirty="0">
                <a:solidFill>
                  <a:srgbClr val="884DA7"/>
                </a:solidFill>
                <a:latin typeface="+mj-lt"/>
                <a:ea typeface="MS Gothic"/>
              </a:rPr>
              <a:t>Notification d’affectation</a:t>
            </a:r>
          </a:p>
        </p:txBody>
      </p:sp>
      <p:pic>
        <p:nvPicPr>
          <p:cNvPr id="428" name="Image 8"/>
          <p:cNvPicPr/>
          <p:nvPr/>
        </p:nvPicPr>
        <p:blipFill>
          <a:blip r:embed="rId2" cstate="print"/>
          <a:srcRect l="14253" t="7908" r="13062" b="7908"/>
          <a:stretch>
            <a:fillRect/>
          </a:stretch>
        </p:blipFill>
        <p:spPr>
          <a:xfrm>
            <a:off x="278114" y="0"/>
            <a:ext cx="1295640" cy="1529640"/>
          </a:xfrm>
          <a:prstGeom prst="rect">
            <a:avLst/>
          </a:prstGeom>
          <a:ln>
            <a:noFill/>
          </a:ln>
        </p:spPr>
      </p:pic>
      <p:pic>
        <p:nvPicPr>
          <p:cNvPr id="429" name="Image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05876" y="3956494"/>
            <a:ext cx="1645920" cy="1645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CustomShape 1"/>
          <p:cNvSpPr/>
          <p:nvPr/>
        </p:nvSpPr>
        <p:spPr>
          <a:xfrm>
            <a:off x="84960" y="1556280"/>
            <a:ext cx="8964000" cy="46029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fr-FR" sz="2200" b="1" dirty="0">
                <a:solidFill>
                  <a:srgbClr val="884DA7"/>
                </a:solidFill>
                <a:latin typeface="Calibri"/>
                <a:ea typeface="MS Gothic"/>
              </a:rPr>
              <a:t>15 juin: </a:t>
            </a:r>
            <a:r>
              <a:rPr lang="fr-FR" sz="2200" b="1" dirty="0" err="1">
                <a:solidFill>
                  <a:srgbClr val="884DA7"/>
                </a:solidFill>
                <a:latin typeface="Calibri"/>
                <a:ea typeface="MS Gothic"/>
              </a:rPr>
              <a:t>Affelnet</a:t>
            </a:r>
            <a:r>
              <a:rPr lang="fr-FR" sz="2200" b="1" dirty="0">
                <a:solidFill>
                  <a:srgbClr val="884DA7"/>
                </a:solidFill>
                <a:latin typeface="Calibri"/>
                <a:ea typeface="MS Gothic"/>
              </a:rPr>
              <a:t> 0</a:t>
            </a:r>
          </a:p>
          <a:p>
            <a:pPr algn="just">
              <a:lnSpc>
                <a:spcPct val="100000"/>
              </a:lnSpc>
            </a:pPr>
            <a:r>
              <a:rPr lang="fr-FR" sz="2200" b="1" dirty="0">
                <a:latin typeface="Calibri"/>
                <a:ea typeface="MS Gothic"/>
              </a:rPr>
              <a:t>Possibilité pour les élèves non assurés d’obtenir une affectation en voie pro de saisir des vœux complémentaires.</a:t>
            </a:r>
          </a:p>
          <a:p>
            <a:pPr algn="just">
              <a:lnSpc>
                <a:spcPct val="100000"/>
              </a:lnSpc>
            </a:pPr>
            <a:endParaRPr lang="fr-FR" sz="2200" b="1" dirty="0">
              <a:latin typeface="Calibri"/>
              <a:ea typeface="MS Gothic"/>
            </a:endParaRPr>
          </a:p>
          <a:p>
            <a:pPr algn="just">
              <a:lnSpc>
                <a:spcPct val="100000"/>
              </a:lnSpc>
            </a:pPr>
            <a:r>
              <a:rPr lang="fr-FR" sz="2200" b="1" dirty="0">
                <a:solidFill>
                  <a:srgbClr val="1B0D1C"/>
                </a:solidFill>
                <a:latin typeface="Calibri"/>
                <a:ea typeface="MS Gothic"/>
              </a:rPr>
              <a:t>Vous pouvez être contactés </a:t>
            </a:r>
            <a:r>
              <a:rPr lang="fr-FR" sz="2200" b="1" dirty="0">
                <a:solidFill>
                  <a:srgbClr val="884DA7"/>
                </a:solidFill>
                <a:latin typeface="Calibri"/>
                <a:ea typeface="MS Gothic"/>
              </a:rPr>
              <a:t>jusqu’à début juillet </a:t>
            </a:r>
            <a:r>
              <a:rPr lang="fr-FR" sz="2200" b="1" dirty="0">
                <a:solidFill>
                  <a:srgbClr val="1B0D1C"/>
                </a:solidFill>
                <a:latin typeface="Calibri"/>
                <a:ea typeface="MS Gothic"/>
              </a:rPr>
              <a:t>si vous êtes sur liste supplémentaire.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fr-FR" sz="2200" b="1" dirty="0">
                <a:solidFill>
                  <a:srgbClr val="884DA7"/>
                </a:solidFill>
                <a:latin typeface="Calibri"/>
                <a:ea typeface="MS Gothic"/>
              </a:rPr>
              <a:t>2</a:t>
            </a:r>
            <a:r>
              <a:rPr lang="fr-FR" sz="2200" b="1" baseline="30000" dirty="0">
                <a:solidFill>
                  <a:srgbClr val="884DA7"/>
                </a:solidFill>
                <a:latin typeface="Calibri"/>
                <a:ea typeface="MS Gothic"/>
              </a:rPr>
              <a:t>nd</a:t>
            </a:r>
            <a:r>
              <a:rPr lang="fr-FR" sz="2200" b="1" dirty="0">
                <a:solidFill>
                  <a:srgbClr val="884DA7"/>
                </a:solidFill>
                <a:latin typeface="Calibri"/>
                <a:ea typeface="MS Gothic"/>
              </a:rPr>
              <a:t> tour AFFELNET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fr-FR" sz="2200" b="1" dirty="0">
                <a:solidFill>
                  <a:srgbClr val="1B0D1C"/>
                </a:solidFill>
                <a:latin typeface="Calibri"/>
                <a:ea typeface="MS Gothic"/>
              </a:rPr>
              <a:t>Les élèves sans affectation doivent s’adresser impérativement  à </a:t>
            </a:r>
            <a:r>
              <a:rPr lang="fr-FR" sz="2200" b="1" dirty="0">
                <a:solidFill>
                  <a:srgbClr val="161616"/>
                </a:solidFill>
                <a:latin typeface="Calibri"/>
                <a:ea typeface="MS Gothic"/>
              </a:rPr>
              <a:t>l’établissement d’origine</a:t>
            </a:r>
            <a:r>
              <a:rPr lang="fr-FR" sz="2200" b="1" dirty="0">
                <a:solidFill>
                  <a:srgbClr val="1B0D1C"/>
                </a:solidFill>
                <a:latin typeface="Calibri"/>
                <a:ea typeface="MS Gothic"/>
              </a:rPr>
              <a:t> afin de formuler de nouveaux vœux sur les places vacantes. 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</p:txBody>
      </p:sp>
      <p:sp>
        <p:nvSpPr>
          <p:cNvPr id="431" name="CustomShape 2"/>
          <p:cNvSpPr/>
          <p:nvPr/>
        </p:nvSpPr>
        <p:spPr>
          <a:xfrm>
            <a:off x="-6120" y="404640"/>
            <a:ext cx="9143640" cy="69336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fr-FR" sz="3200" b="1" dirty="0">
                <a:solidFill>
                  <a:srgbClr val="884DA7"/>
                </a:solidFill>
                <a:latin typeface="+mj-lt"/>
                <a:ea typeface="MS Gothic"/>
              </a:rPr>
              <a:t>Suivi des élèves non affectés </a:t>
            </a:r>
            <a:endParaRPr dirty="0">
              <a:latin typeface="+mj-lt"/>
            </a:endParaRPr>
          </a:p>
          <a:p>
            <a:pPr algn="ctr">
              <a:lnSpc>
                <a:spcPct val="100000"/>
              </a:lnSpc>
            </a:pPr>
            <a:r>
              <a:rPr lang="fr-FR" sz="3200" b="1" dirty="0">
                <a:solidFill>
                  <a:srgbClr val="884DA7"/>
                </a:solidFill>
                <a:latin typeface="+mj-lt"/>
                <a:ea typeface="MS Gothic"/>
              </a:rPr>
              <a:t>en voie pro</a:t>
            </a:r>
            <a:endParaRPr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CustomShape 1"/>
          <p:cNvSpPr/>
          <p:nvPr/>
        </p:nvSpPr>
        <p:spPr>
          <a:xfrm>
            <a:off x="179640" y="2394720"/>
            <a:ext cx="8784720" cy="203796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</a:pPr>
            <a:r>
              <a:rPr lang="fr-FR" sz="5400" b="1" dirty="0">
                <a:solidFill>
                  <a:srgbClr val="884DA7"/>
                </a:solidFill>
                <a:latin typeface="+mj-lt"/>
                <a:ea typeface="MS Gothic"/>
              </a:rPr>
              <a:t>DES RESSOURCES</a:t>
            </a:r>
            <a:endParaRPr dirty="0">
              <a:latin typeface="+mj-lt"/>
            </a:endParaRPr>
          </a:p>
          <a:p>
            <a:pPr algn="ctr">
              <a:lnSpc>
                <a:spcPct val="95000"/>
              </a:lnSpc>
            </a:pPr>
            <a:r>
              <a:rPr lang="fr-FR" sz="5400" b="1" dirty="0">
                <a:solidFill>
                  <a:srgbClr val="884DA7"/>
                </a:solidFill>
                <a:latin typeface="+mj-lt"/>
                <a:ea typeface="MS Gothic"/>
              </a:rPr>
              <a:t>POUR S’INFORMER</a:t>
            </a:r>
            <a:endParaRPr dirty="0">
              <a:latin typeface="+mj-lt"/>
            </a:endParaRPr>
          </a:p>
        </p:txBody>
      </p:sp>
      <p:pic>
        <p:nvPicPr>
          <p:cNvPr id="433" name="Imag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3640" y="404640"/>
            <a:ext cx="2171160" cy="1663200"/>
          </a:xfrm>
          <a:prstGeom prst="rect">
            <a:avLst/>
          </a:prstGeom>
          <a:ln>
            <a:noFill/>
          </a:ln>
        </p:spPr>
      </p:pic>
      <p:pic>
        <p:nvPicPr>
          <p:cNvPr id="434" name="Image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25640" y="4298040"/>
            <a:ext cx="2568960" cy="2568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CustomShape 1"/>
          <p:cNvSpPr/>
          <p:nvPr/>
        </p:nvSpPr>
        <p:spPr>
          <a:xfrm>
            <a:off x="107640" y="847080"/>
            <a:ext cx="8928720" cy="516384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>
                <a:solidFill>
                  <a:srgbClr val="884DA7"/>
                </a:solidFill>
                <a:latin typeface="Wingdings"/>
                <a:ea typeface="MS Gothic"/>
              </a:rPr>
              <a:t></a:t>
            </a:r>
            <a:r>
              <a:rPr lang="fr-FR" sz="2800" b="1">
                <a:solidFill>
                  <a:srgbClr val="884DA7"/>
                </a:solidFill>
                <a:latin typeface="Calibri"/>
                <a:ea typeface="MS Gothic"/>
              </a:rPr>
              <a:t> </a:t>
            </a:r>
            <a:r>
              <a:rPr lang="fr-FR" sz="2800" b="1">
                <a:solidFill>
                  <a:srgbClr val="161616"/>
                </a:solidFill>
                <a:latin typeface="Calibri"/>
                <a:ea typeface="MS Gothic"/>
              </a:rPr>
              <a:t>Le stage en entreprise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r-FR" sz="2400" b="1">
                <a:solidFill>
                  <a:srgbClr val="884DA7"/>
                </a:solidFill>
                <a:latin typeface="Wingdings"/>
                <a:ea typeface="MS Gothic"/>
              </a:rPr>
              <a:t></a:t>
            </a:r>
            <a:r>
              <a:rPr lang="fr-FR" sz="2800" b="1">
                <a:solidFill>
                  <a:srgbClr val="161616"/>
                </a:solidFill>
                <a:latin typeface="Calibri"/>
                <a:ea typeface="MS Gothic"/>
              </a:rPr>
              <a:t> Les mini stages en lycée professionnel, en CFA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r-FR" sz="2400" b="1">
                <a:solidFill>
                  <a:srgbClr val="884DA7"/>
                </a:solidFill>
                <a:latin typeface="Wingdings"/>
                <a:ea typeface="MS Gothic"/>
              </a:rPr>
              <a:t></a:t>
            </a:r>
            <a:r>
              <a:rPr lang="fr-FR" sz="2800" b="1">
                <a:solidFill>
                  <a:srgbClr val="161616"/>
                </a:solidFill>
                <a:latin typeface="Calibri"/>
                <a:ea typeface="MS Gothic"/>
              </a:rPr>
              <a:t> Les « Journées portes ouvertes  » des lycées et des CFA …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r-FR" sz="2800" b="1">
                <a:solidFill>
                  <a:srgbClr val="884DA7"/>
                </a:solidFill>
                <a:latin typeface="Wingdings"/>
                <a:ea typeface="MS Gothic"/>
              </a:rPr>
              <a:t></a:t>
            </a:r>
            <a:r>
              <a:rPr lang="fr-FR" sz="2800" b="1">
                <a:solidFill>
                  <a:srgbClr val="884DA7"/>
                </a:solidFill>
                <a:latin typeface="Calibri"/>
                <a:ea typeface="MS Gothic"/>
              </a:rPr>
              <a:t> </a:t>
            </a:r>
            <a:r>
              <a:rPr lang="fr-FR" sz="2800" b="1">
                <a:solidFill>
                  <a:srgbClr val="161616"/>
                </a:solidFill>
                <a:latin typeface="Calibri"/>
                <a:ea typeface="MS Gothic"/>
              </a:rPr>
              <a:t>La documentation et les logiciels au CDI du collège </a:t>
            </a:r>
            <a:endParaRPr/>
          </a:p>
          <a:p>
            <a:pPr>
              <a:lnSpc>
                <a:spcPct val="100000"/>
              </a:lnSpc>
            </a:pPr>
            <a:r>
              <a:rPr lang="fr-FR" sz="2800" b="1">
                <a:solidFill>
                  <a:srgbClr val="161616"/>
                </a:solidFill>
                <a:latin typeface="Calibri"/>
                <a:ea typeface="MS Gothic"/>
              </a:rPr>
              <a:t>et au CIO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r-FR" sz="2400" b="1">
                <a:solidFill>
                  <a:srgbClr val="884DA7"/>
                </a:solidFill>
                <a:latin typeface="Wingdings"/>
                <a:ea typeface="MS Gothic"/>
              </a:rPr>
              <a:t></a:t>
            </a:r>
            <a:r>
              <a:rPr lang="fr-FR" sz="2800" b="1">
                <a:solidFill>
                  <a:srgbClr val="161616"/>
                </a:solidFill>
                <a:latin typeface="Calibri"/>
                <a:ea typeface="MS Gothic"/>
              </a:rPr>
              <a:t> Internet</a:t>
            </a:r>
            <a:endParaRPr/>
          </a:p>
        </p:txBody>
      </p:sp>
      <p:sp>
        <p:nvSpPr>
          <p:cNvPr id="436" name="CustomShape 2"/>
          <p:cNvSpPr/>
          <p:nvPr/>
        </p:nvSpPr>
        <p:spPr>
          <a:xfrm>
            <a:off x="5076720" y="3213000"/>
            <a:ext cx="2231640" cy="2879280"/>
          </a:xfrm>
          <a:prstGeom prst="rect">
            <a:avLst/>
          </a:prstGeom>
          <a:noFill/>
          <a:ln w="9360">
            <a:noFill/>
          </a:ln>
        </p:spPr>
      </p:sp>
      <p:pic>
        <p:nvPicPr>
          <p:cNvPr id="437" name="Image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4000" y="332640"/>
            <a:ext cx="1340280" cy="1340280"/>
          </a:xfrm>
          <a:prstGeom prst="rect">
            <a:avLst/>
          </a:prstGeom>
          <a:ln>
            <a:noFill/>
          </a:ln>
        </p:spPr>
      </p:pic>
      <p:pic>
        <p:nvPicPr>
          <p:cNvPr id="438" name="Image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13560" y="4534200"/>
            <a:ext cx="3539520" cy="1990800"/>
          </a:xfrm>
          <a:prstGeom prst="rect">
            <a:avLst/>
          </a:prstGeom>
          <a:ln w="88920">
            <a:solidFill>
              <a:srgbClr val="FFFFFF"/>
            </a:solidFill>
            <a:miter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CustomShape 1"/>
          <p:cNvSpPr/>
          <p:nvPr/>
        </p:nvSpPr>
        <p:spPr>
          <a:xfrm>
            <a:off x="1469520" y="4941000"/>
            <a:ext cx="6204240" cy="12240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400" b="1">
                <a:solidFill>
                  <a:srgbClr val="161616"/>
                </a:solidFill>
                <a:latin typeface="Calibri"/>
                <a:ea typeface="MS Gothic"/>
              </a:rPr>
              <a:t>33 % d’enseignement général
42 % d’enseignement professionnel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z="2400" b="1">
                <a:solidFill>
                  <a:srgbClr val="161616"/>
                </a:solidFill>
                <a:latin typeface="Calibri"/>
                <a:ea typeface="MS Gothic"/>
              </a:rPr>
              <a:t>25% de formation en milieu professionnel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227" name="CustomShape 2"/>
          <p:cNvSpPr/>
          <p:nvPr/>
        </p:nvSpPr>
        <p:spPr>
          <a:xfrm>
            <a:off x="179640" y="1971000"/>
            <a:ext cx="8784720" cy="203796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</a:pPr>
            <a:r>
              <a:rPr lang="fr-FR" sz="5400" b="1" dirty="0">
                <a:solidFill>
                  <a:srgbClr val="7030A0"/>
                </a:solidFill>
                <a:latin typeface="+mj-lt"/>
                <a:ea typeface="MS Gothic"/>
              </a:rPr>
              <a:t>VOIE </a:t>
            </a:r>
            <a:endParaRPr dirty="0">
              <a:solidFill>
                <a:srgbClr val="7030A0"/>
              </a:solidFill>
              <a:latin typeface="+mj-lt"/>
            </a:endParaRPr>
          </a:p>
          <a:p>
            <a:pPr algn="ctr">
              <a:lnSpc>
                <a:spcPct val="95000"/>
              </a:lnSpc>
            </a:pPr>
            <a:r>
              <a:rPr lang="fr-FR" sz="5400" b="1" dirty="0">
                <a:solidFill>
                  <a:srgbClr val="7030A0"/>
                </a:solidFill>
                <a:latin typeface="+mj-lt"/>
                <a:ea typeface="MS Gothic"/>
              </a:rPr>
              <a:t>PROFESSIONNELLE</a:t>
            </a:r>
            <a:endParaRPr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228" name="Picture 4"/>
          <p:cNvPicPr/>
          <p:nvPr/>
        </p:nvPicPr>
        <p:blipFill>
          <a:blip r:embed="rId3" cstate="print"/>
          <a:srcRect l="4418" t="10346" r="3149" b="11625"/>
          <a:stretch>
            <a:fillRect/>
          </a:stretch>
        </p:blipFill>
        <p:spPr>
          <a:xfrm>
            <a:off x="500400" y="1123920"/>
            <a:ext cx="2165760" cy="1312560"/>
          </a:xfrm>
          <a:prstGeom prst="rect">
            <a:avLst/>
          </a:prstGeom>
          <a:ln>
            <a:noFill/>
          </a:ln>
        </p:spPr>
      </p:pic>
      <p:pic>
        <p:nvPicPr>
          <p:cNvPr id="229" name="Picture 2"/>
          <p:cNvPicPr/>
          <p:nvPr/>
        </p:nvPicPr>
        <p:blipFill>
          <a:blip r:embed="rId4" cstate="print"/>
          <a:srcRect l="28355" r="22002" b="4268"/>
          <a:stretch>
            <a:fillRect/>
          </a:stretch>
        </p:blipFill>
        <p:spPr>
          <a:xfrm>
            <a:off x="7788240" y="4039560"/>
            <a:ext cx="1155960" cy="2229480"/>
          </a:xfrm>
          <a:prstGeom prst="rect">
            <a:avLst/>
          </a:prstGeom>
          <a:ln>
            <a:noFill/>
          </a:ln>
        </p:spPr>
      </p:pic>
      <p:pic>
        <p:nvPicPr>
          <p:cNvPr id="230" name="Picture 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92240" y="287280"/>
            <a:ext cx="1357560" cy="1357560"/>
          </a:xfrm>
          <a:prstGeom prst="rect">
            <a:avLst/>
          </a:prstGeom>
          <a:ln>
            <a:noFill/>
          </a:ln>
        </p:spPr>
      </p:pic>
      <p:pic>
        <p:nvPicPr>
          <p:cNvPr id="231" name="Picture 2"/>
          <p:cNvPicPr/>
          <p:nvPr/>
        </p:nvPicPr>
        <p:blipFill>
          <a:blip r:embed="rId6" cstate="print"/>
          <a:srcRect l="12598" t="10599" r="20144" b="15687"/>
          <a:stretch>
            <a:fillRect/>
          </a:stretch>
        </p:blipFill>
        <p:spPr>
          <a:xfrm>
            <a:off x="6804360" y="710640"/>
            <a:ext cx="1439640" cy="1710000"/>
          </a:xfrm>
          <a:prstGeom prst="rect">
            <a:avLst/>
          </a:prstGeom>
          <a:ln>
            <a:noFill/>
          </a:ln>
        </p:spPr>
      </p:pic>
      <p:pic>
        <p:nvPicPr>
          <p:cNvPr id="232" name="Picture 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1640" y="4365000"/>
            <a:ext cx="1377000" cy="1393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CustomShape 1"/>
          <p:cNvSpPr/>
          <p:nvPr/>
        </p:nvSpPr>
        <p:spPr>
          <a:xfrm>
            <a:off x="179280" y="0"/>
            <a:ext cx="8964360" cy="685764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 lvl="1">
              <a:lnSpc>
                <a:spcPct val="100000"/>
              </a:lnSpc>
              <a:buFont typeface="Wingdings" charset="2"/>
              <a:buChar char=""/>
            </a:pPr>
            <a:r>
              <a:rPr lang="fr-FR" b="1">
                <a:solidFill>
                  <a:srgbClr val="884DA7"/>
                </a:solidFill>
                <a:latin typeface="Calibri"/>
                <a:ea typeface="SimSun"/>
              </a:rPr>
              <a:t>http://www.secondes-premieres2019-2020.fr/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lvl="1">
              <a:lnSpc>
                <a:spcPct val="100000"/>
              </a:lnSpc>
              <a:buFont typeface="Wingdings" charset="2"/>
              <a:buChar char=""/>
            </a:pPr>
            <a:r>
              <a:rPr lang="fr-FR" b="1">
                <a:solidFill>
                  <a:srgbClr val="161616"/>
                </a:solidFill>
                <a:latin typeface="Calibri"/>
                <a:ea typeface="SimSun"/>
              </a:rPr>
              <a:t>Le site académique  </a:t>
            </a:r>
            <a:r>
              <a:rPr lang="fr-FR" b="1" u="sng">
                <a:solidFill>
                  <a:srgbClr val="884DA7"/>
                </a:solidFill>
                <a:latin typeface="Calibri"/>
                <a:ea typeface="SimSun"/>
              </a:rPr>
              <a:t>www.ac-versailles.fr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lvl="1">
              <a:lnSpc>
                <a:spcPct val="100000"/>
              </a:lnSpc>
              <a:buFont typeface="Wingdings" charset="2"/>
              <a:buChar char=""/>
            </a:pPr>
            <a:r>
              <a:rPr lang="fr-FR" b="1">
                <a:solidFill>
                  <a:srgbClr val="161616"/>
                </a:solidFill>
                <a:latin typeface="Calibri"/>
                <a:ea typeface="SimSun"/>
              </a:rPr>
              <a:t>Le CIO  </a:t>
            </a:r>
            <a:r>
              <a:rPr lang="fr-FR" b="1" u="sng">
                <a:solidFill>
                  <a:srgbClr val="884DA7"/>
                </a:solidFill>
                <a:latin typeface="Calibri"/>
                <a:ea typeface="SimSun"/>
              </a:rPr>
              <a:t>www.ac-versailles.fr/cio-ermont</a:t>
            </a:r>
            <a:r>
              <a:rPr lang="fr-FR" b="1">
                <a:solidFill>
                  <a:srgbClr val="161616"/>
                </a:solidFill>
                <a:latin typeface="Calibri"/>
                <a:ea typeface="SimSun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lvl="1">
              <a:lnSpc>
                <a:spcPct val="100000"/>
              </a:lnSpc>
              <a:buFont typeface="Wingdings" charset="2"/>
              <a:buChar char=""/>
            </a:pPr>
            <a:r>
              <a:rPr lang="fr-FR" b="1">
                <a:solidFill>
                  <a:srgbClr val="161616"/>
                </a:solidFill>
                <a:latin typeface="Calibri"/>
                <a:ea typeface="SimSun"/>
              </a:rPr>
              <a:t>Le Portail Éducation Nationale  </a:t>
            </a:r>
            <a:r>
              <a:rPr lang="fr-FR" b="1" u="sng">
                <a:solidFill>
                  <a:srgbClr val="884DA7"/>
                </a:solidFill>
                <a:latin typeface="Calibri"/>
                <a:ea typeface="SimSun"/>
              </a:rPr>
              <a:t>www.education.gouv.fr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lvl="1">
              <a:lnSpc>
                <a:spcPct val="100000"/>
              </a:lnSpc>
              <a:buFont typeface="Wingdings" charset="2"/>
              <a:buChar char=""/>
            </a:pPr>
            <a:r>
              <a:rPr lang="fr-FR" b="1">
                <a:solidFill>
                  <a:srgbClr val="161616"/>
                </a:solidFill>
                <a:latin typeface="Calibri"/>
                <a:ea typeface="SimSun"/>
              </a:rPr>
              <a:t>L’ONISEP  </a:t>
            </a:r>
            <a:r>
              <a:rPr lang="fr-FR" b="1" u="sng">
                <a:solidFill>
                  <a:srgbClr val="884DA7"/>
                </a:solidFill>
                <a:latin typeface="Calibri"/>
                <a:ea typeface="SimSun"/>
              </a:rPr>
              <a:t>www.onisep.fr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lvl="1">
              <a:lnSpc>
                <a:spcPct val="100000"/>
              </a:lnSpc>
              <a:buFont typeface="Wingdings" charset="2"/>
              <a:buChar char=""/>
            </a:pPr>
            <a:r>
              <a:rPr lang="fr-FR" b="1">
                <a:solidFill>
                  <a:srgbClr val="161616"/>
                </a:solidFill>
                <a:latin typeface="Calibri"/>
                <a:ea typeface="SimSun"/>
              </a:rPr>
              <a:t>Le CIDJ  </a:t>
            </a:r>
            <a:r>
              <a:rPr lang="fr-FR" b="1" u="sng">
                <a:solidFill>
                  <a:srgbClr val="884DA7"/>
                </a:solidFill>
                <a:latin typeface="Calibri"/>
                <a:ea typeface="SimSun"/>
              </a:rPr>
              <a:t>www.cidj.fr</a:t>
            </a:r>
            <a:r>
              <a:rPr lang="fr-FR">
                <a:solidFill>
                  <a:srgbClr val="884DA7"/>
                </a:solidFill>
                <a:latin typeface="Calibri"/>
                <a:ea typeface="SimSun"/>
              </a:rPr>
              <a:t> </a:t>
            </a:r>
            <a:r>
              <a:rPr lang="fr-FR">
                <a:solidFill>
                  <a:srgbClr val="161616"/>
                </a:solidFill>
                <a:latin typeface="Calibri"/>
                <a:ea typeface="SimSun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lvl="1">
              <a:lnSpc>
                <a:spcPct val="100000"/>
              </a:lnSpc>
              <a:buFont typeface="Wingdings" charset="2"/>
              <a:buChar char=""/>
            </a:pPr>
            <a:r>
              <a:rPr lang="fr-FR" b="1">
                <a:solidFill>
                  <a:srgbClr val="161616"/>
                </a:solidFill>
                <a:latin typeface="Calibri"/>
                <a:ea typeface="SimSun"/>
              </a:rPr>
              <a:t>Les métiers  </a:t>
            </a:r>
            <a:r>
              <a:rPr lang="fr-FR" b="1" u="sng">
                <a:solidFill>
                  <a:srgbClr val="884DA7"/>
                </a:solidFill>
                <a:latin typeface="Calibri"/>
                <a:ea typeface="SimSun"/>
              </a:rPr>
              <a:t>www.oriane.info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lvl="1">
              <a:lnSpc>
                <a:spcPct val="100000"/>
              </a:lnSpc>
              <a:buFont typeface="Wingdings" charset="2"/>
              <a:buChar char=""/>
            </a:pPr>
            <a:r>
              <a:rPr lang="fr-FR" b="1">
                <a:solidFill>
                  <a:srgbClr val="161616"/>
                </a:solidFill>
                <a:latin typeface="Calibri"/>
                <a:ea typeface="SimSun"/>
              </a:rPr>
              <a:t>Le système éducatif agricole public  </a:t>
            </a:r>
            <a:r>
              <a:rPr lang="fr-FR" b="1" u="sng">
                <a:solidFill>
                  <a:srgbClr val="884DA7"/>
                </a:solidFill>
                <a:latin typeface="Calibri"/>
                <a:ea typeface="SimSun"/>
              </a:rPr>
              <a:t>www.educagri.fr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lvl="1">
              <a:lnSpc>
                <a:spcPct val="100000"/>
              </a:lnSpc>
              <a:buFont typeface="Wingdings" charset="2"/>
              <a:buChar char=""/>
            </a:pPr>
            <a:r>
              <a:rPr lang="fr-FR" b="1">
                <a:solidFill>
                  <a:srgbClr val="161616"/>
                </a:solidFill>
                <a:latin typeface="Calibri"/>
                <a:ea typeface="SimSun"/>
              </a:rPr>
              <a:t>L’apprentissage en Ile de France  </a:t>
            </a:r>
            <a:r>
              <a:rPr lang="fr-FR" b="1" u="sng">
                <a:solidFill>
                  <a:srgbClr val="884DA7"/>
                </a:solidFill>
                <a:latin typeface="Calibri"/>
                <a:ea typeface="SimSun"/>
              </a:rPr>
              <a:t>www.iledefrance.fr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lvl="1">
              <a:lnSpc>
                <a:spcPct val="100000"/>
              </a:lnSpc>
              <a:buFont typeface="Wingdings" charset="2"/>
              <a:buChar char=""/>
            </a:pPr>
            <a:r>
              <a:rPr lang="fr-FR" b="1">
                <a:solidFill>
                  <a:srgbClr val="161616"/>
                </a:solidFill>
                <a:latin typeface="Calibri"/>
                <a:ea typeface="SimSun"/>
              </a:rPr>
              <a:t>Les spécialités de la voie pro </a:t>
            </a:r>
            <a:r>
              <a:rPr lang="fr-FR" b="1" u="sng">
                <a:solidFill>
                  <a:srgbClr val="884DA7"/>
                </a:solidFill>
                <a:latin typeface="Calibri"/>
                <a:ea typeface="SimSun"/>
              </a:rPr>
              <a:t>nouvelle-voiepro.fr</a:t>
            </a:r>
            <a:r>
              <a:rPr lang="fr-FR">
                <a:solidFill>
                  <a:srgbClr val="884DA7"/>
                </a:solidFill>
                <a:latin typeface="Calibri"/>
                <a:ea typeface="SimSun"/>
              </a:rPr>
              <a:t> </a:t>
            </a:r>
            <a:r>
              <a:rPr lang="fr-FR" b="1">
                <a:solidFill>
                  <a:srgbClr val="161616"/>
                </a:solidFill>
                <a:latin typeface="Calibri"/>
                <a:ea typeface="SimSun"/>
              </a:rPr>
              <a:t>ou</a:t>
            </a:r>
            <a:r>
              <a:rPr lang="fr-FR" b="1">
                <a:solidFill>
                  <a:srgbClr val="884DA7"/>
                </a:solidFill>
                <a:latin typeface="Calibri"/>
                <a:ea typeface="SimSun"/>
              </a:rPr>
              <a:t> </a:t>
            </a:r>
            <a:r>
              <a:rPr lang="fr-FR" b="1" u="sng">
                <a:solidFill>
                  <a:srgbClr val="884DA7"/>
                </a:solidFill>
                <a:latin typeface="Calibri"/>
                <a:ea typeface="SimSun"/>
              </a:rPr>
              <a:t>quandjepasselebac.education.fr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lvl="1">
              <a:lnSpc>
                <a:spcPct val="100000"/>
              </a:lnSpc>
              <a:buFont typeface="Wingdings" charset="2"/>
              <a:buChar char=""/>
            </a:pPr>
            <a:r>
              <a:rPr lang="fr-FR" b="1">
                <a:solidFill>
                  <a:srgbClr val="161616"/>
                </a:solidFill>
                <a:latin typeface="Calibri"/>
                <a:ea typeface="SimSun"/>
              </a:rPr>
              <a:t>Sites des lycées</a:t>
            </a:r>
            <a:endParaRPr/>
          </a:p>
        </p:txBody>
      </p:sp>
      <p:pic>
        <p:nvPicPr>
          <p:cNvPr id="440" name="Image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00360" y="2997000"/>
            <a:ext cx="1511640" cy="1511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1279440" y="773280"/>
            <a:ext cx="183960" cy="396360"/>
          </a:xfrm>
          <a:prstGeom prst="rect">
            <a:avLst/>
          </a:prstGeom>
          <a:noFill/>
          <a:ln w="9360">
            <a:noFill/>
          </a:ln>
        </p:spPr>
      </p:sp>
      <p:sp>
        <p:nvSpPr>
          <p:cNvPr id="234" name="CustomShape 2"/>
          <p:cNvSpPr/>
          <p:nvPr/>
        </p:nvSpPr>
        <p:spPr>
          <a:xfrm>
            <a:off x="395640" y="1660320"/>
            <a:ext cx="8496720" cy="15570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fr-FR" sz="2400" b="1" dirty="0">
                <a:solidFill>
                  <a:srgbClr val="000000"/>
                </a:solidFill>
                <a:latin typeface="Calibri"/>
                <a:ea typeface="MS Gothic"/>
              </a:rPr>
              <a:t>Des journées de classe organisées différemment du collège: 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fr-FR" sz="2400" b="1" dirty="0">
                <a:solidFill>
                  <a:srgbClr val="000000"/>
                </a:solidFill>
                <a:latin typeface="Calibri"/>
                <a:ea typeface="MS Gothic"/>
              </a:rPr>
              <a:t>	</a:t>
            </a:r>
            <a:endParaRPr dirty="0"/>
          </a:p>
          <a:p>
            <a:pPr algn="just">
              <a:lnSpc>
                <a:spcPct val="100000"/>
              </a:lnSpc>
              <a:buFont typeface="Wingdings" charset="2"/>
              <a:buChar char=""/>
            </a:pPr>
            <a:r>
              <a:rPr lang="fr-FR" sz="2400" b="1" dirty="0">
                <a:solidFill>
                  <a:srgbClr val="884DA7"/>
                </a:solidFill>
                <a:latin typeface="Calibri"/>
                <a:ea typeface="MS Gothic"/>
              </a:rPr>
              <a:t>Des enseignements généraux </a:t>
            </a:r>
            <a:r>
              <a:rPr lang="fr-FR" sz="2400" b="1" dirty="0">
                <a:solidFill>
                  <a:srgbClr val="000000"/>
                </a:solidFill>
                <a:latin typeface="Calibri"/>
                <a:ea typeface="MS Gothic"/>
              </a:rPr>
              <a:t>(français, maths, histoire-géo, langues vivantes, EPS, physique et chimie, arts appliqués).</a:t>
            </a:r>
            <a:endParaRPr dirty="0"/>
          </a:p>
        </p:txBody>
      </p:sp>
      <p:sp>
        <p:nvSpPr>
          <p:cNvPr id="235" name="CustomShape 3"/>
          <p:cNvSpPr/>
          <p:nvPr/>
        </p:nvSpPr>
        <p:spPr>
          <a:xfrm>
            <a:off x="395640" y="3443400"/>
            <a:ext cx="8496720" cy="1187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  <a:buFont typeface="Wingdings" charset="2"/>
              <a:buChar char=""/>
            </a:pPr>
            <a:r>
              <a:rPr lang="fr-FR" sz="2400" b="1">
                <a:solidFill>
                  <a:srgbClr val="884DA7"/>
                </a:solidFill>
                <a:latin typeface="Calibri"/>
                <a:ea typeface="MS Gothic"/>
              </a:rPr>
              <a:t>Des enseignements professionnels </a:t>
            </a:r>
            <a:r>
              <a:rPr lang="fr-FR" sz="2400" b="1">
                <a:solidFill>
                  <a:srgbClr val="000000"/>
                </a:solidFill>
                <a:latin typeface="Calibri"/>
                <a:ea typeface="MS Gothic"/>
              </a:rPr>
              <a:t>(en atelier, laboratoire ou salle  informatique)</a:t>
            </a:r>
            <a:endParaRPr/>
          </a:p>
          <a:p>
            <a:pPr algn="just">
              <a:lnSpc>
                <a:spcPct val="100000"/>
              </a:lnSpc>
            </a:pPr>
            <a:r>
              <a:rPr lang="fr-FR" sz="2400" b="1">
                <a:solidFill>
                  <a:srgbClr val="000000"/>
                </a:solidFill>
                <a:latin typeface="Calibri"/>
                <a:ea typeface="MS Gothic"/>
              </a:rPr>
              <a:t>- afin d’y apprendre les techniques et les gestes professionnels </a:t>
            </a:r>
            <a:endParaRPr/>
          </a:p>
          <a:p>
            <a:pPr algn="just">
              <a:lnSpc>
                <a:spcPct val="100000"/>
              </a:lnSpc>
            </a:pPr>
            <a:r>
              <a:rPr lang="fr-FR" sz="2400" b="1">
                <a:solidFill>
                  <a:srgbClr val="000000"/>
                </a:solidFill>
                <a:latin typeface="Calibri"/>
                <a:ea typeface="MS Gothic"/>
              </a:rPr>
              <a:t>- à l’aide d’outils et matériels spécifiques.</a:t>
            </a:r>
            <a:endParaRPr/>
          </a:p>
        </p:txBody>
      </p:sp>
      <p:sp>
        <p:nvSpPr>
          <p:cNvPr id="236" name="CustomShape 4"/>
          <p:cNvSpPr/>
          <p:nvPr/>
        </p:nvSpPr>
        <p:spPr>
          <a:xfrm>
            <a:off x="395640" y="5301360"/>
            <a:ext cx="8496720" cy="1187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  <a:buFont typeface="Wingdings" charset="2"/>
              <a:buChar char=""/>
            </a:pPr>
            <a:r>
              <a:rPr lang="fr-FR" sz="2400" b="1">
                <a:solidFill>
                  <a:srgbClr val="884DA7"/>
                </a:solidFill>
                <a:latin typeface="Calibri"/>
                <a:ea typeface="MS Gothic"/>
              </a:rPr>
              <a:t>Des périodes de formation en milieu professionnel </a:t>
            </a:r>
            <a:r>
              <a:rPr lang="fr-FR" sz="2400" b="1">
                <a:solidFill>
                  <a:srgbClr val="000000"/>
                </a:solidFill>
                <a:latin typeface="Calibri"/>
                <a:ea typeface="MS Gothic"/>
              </a:rPr>
              <a:t>:</a:t>
            </a:r>
            <a:endParaRPr/>
          </a:p>
          <a:p>
            <a:pPr algn="just">
              <a:lnSpc>
                <a:spcPct val="100000"/>
              </a:lnSpc>
            </a:pPr>
            <a:r>
              <a:rPr lang="fr-FR" sz="2400" b="1">
                <a:solidFill>
                  <a:srgbClr val="000000"/>
                </a:solidFill>
                <a:latin typeface="Calibri"/>
                <a:ea typeface="MS Gothic"/>
              </a:rPr>
              <a:t>- 12 à 16 semaines en CAP réparties sur les 2 ans.</a:t>
            </a:r>
            <a:endParaRPr/>
          </a:p>
          <a:p>
            <a:pPr algn="just">
              <a:lnSpc>
                <a:spcPct val="100000"/>
              </a:lnSpc>
            </a:pPr>
            <a:r>
              <a:rPr lang="fr-FR" sz="2400" b="1">
                <a:solidFill>
                  <a:srgbClr val="000000"/>
                </a:solidFill>
                <a:latin typeface="Calibri"/>
                <a:ea typeface="MS Gothic"/>
              </a:rPr>
              <a:t>- 22 semaines en Bac professionnel réparties sur les 3 ans.</a:t>
            </a:r>
            <a:endParaRPr/>
          </a:p>
        </p:txBody>
      </p:sp>
      <p:sp>
        <p:nvSpPr>
          <p:cNvPr id="237" name="CustomShape 5"/>
          <p:cNvSpPr/>
          <p:nvPr/>
        </p:nvSpPr>
        <p:spPr>
          <a:xfrm>
            <a:off x="178920" y="315000"/>
            <a:ext cx="8856720" cy="553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95000"/>
              </a:lnSpc>
            </a:pPr>
            <a:r>
              <a:rPr lang="fr-FR" sz="3200" b="1" dirty="0">
                <a:solidFill>
                  <a:srgbClr val="884DA7"/>
                </a:solidFill>
                <a:latin typeface="+mj-lt"/>
                <a:ea typeface="MS Gothic"/>
              </a:rPr>
              <a:t>Préparer un diplôme professionnel, apprendre un métier</a:t>
            </a:r>
            <a:endParaRPr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extShape 1"/>
          <p:cNvSpPr txBox="1"/>
          <p:nvPr/>
        </p:nvSpPr>
        <p:spPr>
          <a:xfrm>
            <a:off x="35640" y="1124640"/>
            <a:ext cx="8964720" cy="5688360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00000"/>
              </a:lnSpc>
              <a:buFont typeface="Wingdings" charset="2"/>
              <a:buChar char=""/>
            </a:pPr>
            <a:r>
              <a:rPr lang="en-GB" sz="2000" b="1" dirty="0">
                <a:solidFill>
                  <a:srgbClr val="884DA7"/>
                </a:solidFill>
                <a:latin typeface="Calibri"/>
              </a:rPr>
              <a:t>Test de </a:t>
            </a:r>
            <a:r>
              <a:rPr lang="en-GB" sz="2000" b="1" dirty="0" err="1">
                <a:solidFill>
                  <a:srgbClr val="884DA7"/>
                </a:solidFill>
                <a:latin typeface="Calibri"/>
              </a:rPr>
              <a:t>positionnement</a:t>
            </a:r>
            <a:r>
              <a:rPr lang="en-GB" sz="2000" b="1" dirty="0">
                <a:solidFill>
                  <a:srgbClr val="000000"/>
                </a:solidFill>
                <a:latin typeface="Calibri"/>
              </a:rPr>
              <a:t> à </a:t>
            </a:r>
            <a:r>
              <a:rPr lang="en-GB" sz="2000" b="1" dirty="0" err="1">
                <a:solidFill>
                  <a:srgbClr val="000000"/>
                </a:solidFill>
                <a:latin typeface="Calibri"/>
              </a:rPr>
              <a:t>l’entrée</a:t>
            </a:r>
            <a:r>
              <a:rPr lang="en-GB" sz="2000" b="1" dirty="0">
                <a:solidFill>
                  <a:srgbClr val="000000"/>
                </a:solidFill>
                <a:latin typeface="Calibri"/>
              </a:rPr>
              <a:t> au </a:t>
            </a:r>
            <a:r>
              <a:rPr lang="en-GB" sz="2000" b="1" dirty="0" err="1">
                <a:solidFill>
                  <a:srgbClr val="000000"/>
                </a:solidFill>
                <a:latin typeface="Calibri"/>
              </a:rPr>
              <a:t>lycée</a:t>
            </a:r>
            <a:r>
              <a:rPr lang="en-GB" sz="2000" b="1" dirty="0">
                <a:solidFill>
                  <a:srgbClr val="000000"/>
                </a:solidFill>
                <a:latin typeface="Calibri"/>
              </a:rPr>
              <a:t> pour les </a:t>
            </a:r>
            <a:r>
              <a:rPr lang="en-GB" sz="2000" b="1" dirty="0" err="1">
                <a:solidFill>
                  <a:srgbClr val="000000"/>
                </a:solidFill>
                <a:latin typeface="Calibri"/>
              </a:rPr>
              <a:t>élèves</a:t>
            </a:r>
            <a:r>
              <a:rPr lang="en-GB" sz="2000" b="1" dirty="0">
                <a:solidFill>
                  <a:srgbClr val="000000"/>
                </a:solidFill>
                <a:latin typeface="Calibri"/>
              </a:rPr>
              <a:t> de 2</a:t>
            </a:r>
            <a:r>
              <a:rPr lang="en-GB" sz="2000" b="1" baseline="30000" dirty="0">
                <a:solidFill>
                  <a:srgbClr val="000000"/>
                </a:solidFill>
                <a:latin typeface="Calibri"/>
              </a:rPr>
              <a:t>nde</a:t>
            </a:r>
            <a:r>
              <a:rPr lang="en-GB" sz="20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Calibri"/>
              </a:rPr>
              <a:t>professionnelle</a:t>
            </a:r>
            <a:r>
              <a:rPr lang="en-GB" sz="2000" b="1" dirty="0">
                <a:solidFill>
                  <a:srgbClr val="000000"/>
                </a:solidFill>
                <a:latin typeface="Calibri"/>
              </a:rPr>
              <a:t> et de 1</a:t>
            </a:r>
            <a:r>
              <a:rPr lang="en-GB" sz="2000" b="1" baseline="30000" dirty="0">
                <a:solidFill>
                  <a:srgbClr val="000000"/>
                </a:solidFill>
                <a:latin typeface="Calibri"/>
              </a:rPr>
              <a:t>ère</a:t>
            </a:r>
            <a:r>
              <a:rPr lang="en-GB" sz="20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Calibri"/>
              </a:rPr>
              <a:t>année</a:t>
            </a:r>
            <a:r>
              <a:rPr lang="en-GB" sz="2000" b="1" dirty="0">
                <a:solidFill>
                  <a:srgbClr val="000000"/>
                </a:solidFill>
                <a:latin typeface="Calibri"/>
              </a:rPr>
              <a:t> de CAP : </a:t>
            </a:r>
            <a:r>
              <a:rPr lang="en-GB" sz="2000" b="1" dirty="0" err="1">
                <a:solidFill>
                  <a:srgbClr val="000000"/>
                </a:solidFill>
                <a:latin typeface="Calibri"/>
              </a:rPr>
              <a:t>permet</a:t>
            </a:r>
            <a:r>
              <a:rPr lang="en-GB" sz="20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Calibri"/>
              </a:rPr>
              <a:t>d’obtenir</a:t>
            </a:r>
            <a:r>
              <a:rPr lang="en-GB" sz="2000" b="1" dirty="0">
                <a:solidFill>
                  <a:srgbClr val="000000"/>
                </a:solidFill>
                <a:latin typeface="Calibri"/>
              </a:rPr>
              <a:t> un </a:t>
            </a:r>
            <a:r>
              <a:rPr lang="en-GB" sz="2000" b="1" dirty="0" err="1">
                <a:solidFill>
                  <a:srgbClr val="000000"/>
                </a:solidFill>
                <a:latin typeface="Calibri"/>
              </a:rPr>
              <a:t>profil</a:t>
            </a:r>
            <a:r>
              <a:rPr lang="en-GB" sz="20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Calibri"/>
              </a:rPr>
              <a:t>individuel</a:t>
            </a:r>
            <a:r>
              <a:rPr lang="en-GB" sz="2000" b="1" dirty="0">
                <a:solidFill>
                  <a:srgbClr val="000000"/>
                </a:solidFill>
                <a:latin typeface="Calibri"/>
              </a:rPr>
              <a:t> de </a:t>
            </a:r>
            <a:r>
              <a:rPr lang="en-GB" sz="2000" b="1" dirty="0" err="1">
                <a:solidFill>
                  <a:srgbClr val="000000"/>
                </a:solidFill>
                <a:latin typeface="Calibri"/>
              </a:rPr>
              <a:t>chaque</a:t>
            </a:r>
            <a:r>
              <a:rPr lang="en-GB" sz="20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Calibri"/>
              </a:rPr>
              <a:t>élève</a:t>
            </a:r>
            <a:r>
              <a:rPr lang="en-GB" sz="2000" b="1" dirty="0">
                <a:solidFill>
                  <a:srgbClr val="000000"/>
                </a:solidFill>
                <a:latin typeface="Calibri"/>
              </a:rPr>
              <a:t>.</a:t>
            </a:r>
            <a:endParaRPr sz="1600" dirty="0"/>
          </a:p>
          <a:p>
            <a:pPr algn="just">
              <a:lnSpc>
                <a:spcPct val="100000"/>
              </a:lnSpc>
            </a:pPr>
            <a:endParaRPr sz="1600" dirty="0"/>
          </a:p>
          <a:p>
            <a:pPr algn="just">
              <a:lnSpc>
                <a:spcPct val="100000"/>
              </a:lnSpc>
              <a:buFont typeface="Wingdings" charset="2"/>
              <a:buChar char=""/>
            </a:pPr>
            <a:r>
              <a:rPr lang="en-GB" sz="2000" b="1" dirty="0" err="1">
                <a:solidFill>
                  <a:srgbClr val="884DA7"/>
                </a:solidFill>
                <a:latin typeface="Calibri"/>
              </a:rPr>
              <a:t>Accompagnement</a:t>
            </a:r>
            <a:r>
              <a:rPr lang="en-GB" sz="2000" b="1" dirty="0">
                <a:solidFill>
                  <a:srgbClr val="884DA7"/>
                </a:solidFill>
                <a:latin typeface="Calibri"/>
              </a:rPr>
              <a:t> </a:t>
            </a:r>
            <a:r>
              <a:rPr lang="en-GB" sz="2000" b="1" dirty="0" err="1">
                <a:solidFill>
                  <a:srgbClr val="884DA7"/>
                </a:solidFill>
                <a:latin typeface="Calibri"/>
              </a:rPr>
              <a:t>personnalisé</a:t>
            </a:r>
            <a:r>
              <a:rPr lang="en-GB" sz="2000" b="1" dirty="0">
                <a:solidFill>
                  <a:srgbClr val="000000"/>
                </a:solidFill>
                <a:latin typeface="Calibri"/>
              </a:rPr>
              <a:t> et </a:t>
            </a:r>
            <a:r>
              <a:rPr lang="en-GB" sz="2000" b="1" dirty="0" err="1">
                <a:solidFill>
                  <a:srgbClr val="000000"/>
                </a:solidFill>
                <a:latin typeface="Calibri"/>
              </a:rPr>
              <a:t>adapté</a:t>
            </a:r>
            <a:r>
              <a:rPr lang="en-GB" sz="2000" b="1" dirty="0">
                <a:solidFill>
                  <a:srgbClr val="000000"/>
                </a:solidFill>
                <a:latin typeface="Calibri"/>
              </a:rPr>
              <a:t> à </a:t>
            </a:r>
            <a:r>
              <a:rPr lang="en-GB" sz="2000" b="1" dirty="0" err="1">
                <a:solidFill>
                  <a:srgbClr val="000000"/>
                </a:solidFill>
                <a:latin typeface="Calibri"/>
              </a:rPr>
              <a:t>chaque</a:t>
            </a:r>
            <a:r>
              <a:rPr lang="en-GB" sz="20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Calibri"/>
              </a:rPr>
              <a:t>élève</a:t>
            </a:r>
            <a:r>
              <a:rPr lang="en-GB" sz="2000" b="1" dirty="0">
                <a:solidFill>
                  <a:srgbClr val="000000"/>
                </a:solidFill>
                <a:latin typeface="Calibri"/>
              </a:rPr>
              <a:t>.</a:t>
            </a:r>
            <a:endParaRPr sz="1600" dirty="0"/>
          </a:p>
          <a:p>
            <a:pPr algn="just">
              <a:lnSpc>
                <a:spcPct val="100000"/>
              </a:lnSpc>
            </a:pPr>
            <a:endParaRPr sz="1600" dirty="0"/>
          </a:p>
          <a:p>
            <a:pPr algn="just">
              <a:lnSpc>
                <a:spcPct val="100000"/>
              </a:lnSpc>
              <a:buFont typeface="Wingdings" charset="2"/>
              <a:buChar char=""/>
            </a:pPr>
            <a:r>
              <a:rPr lang="en-GB" sz="2000" b="1" dirty="0" err="1">
                <a:solidFill>
                  <a:srgbClr val="884DA7"/>
                </a:solidFill>
                <a:latin typeface="Calibri"/>
              </a:rPr>
              <a:t>Accompagnement</a:t>
            </a:r>
            <a:r>
              <a:rPr lang="en-GB" sz="2000" b="1" dirty="0">
                <a:solidFill>
                  <a:srgbClr val="884DA7"/>
                </a:solidFill>
                <a:latin typeface="Calibri"/>
              </a:rPr>
              <a:t> au </a:t>
            </a:r>
            <a:r>
              <a:rPr lang="en-GB" sz="2000" b="1" dirty="0" err="1">
                <a:solidFill>
                  <a:srgbClr val="884DA7"/>
                </a:solidFill>
                <a:latin typeface="Calibri"/>
              </a:rPr>
              <a:t>choix</a:t>
            </a:r>
            <a:r>
              <a:rPr lang="en-GB" sz="2000" b="1" dirty="0">
                <a:solidFill>
                  <a:srgbClr val="884DA7"/>
                </a:solidFill>
                <a:latin typeface="Calibri"/>
              </a:rPr>
              <a:t> de </a:t>
            </a:r>
            <a:r>
              <a:rPr lang="en-GB" sz="2000" b="1" dirty="0" err="1">
                <a:solidFill>
                  <a:srgbClr val="884DA7"/>
                </a:solidFill>
                <a:latin typeface="Calibri"/>
              </a:rPr>
              <a:t>l'orientation</a:t>
            </a:r>
            <a:r>
              <a:rPr lang="en-GB" sz="2000" b="1" dirty="0">
                <a:solidFill>
                  <a:srgbClr val="000000"/>
                </a:solidFill>
                <a:latin typeface="Calibri"/>
              </a:rPr>
              <a:t>.</a:t>
            </a:r>
            <a:endParaRPr sz="1600" dirty="0"/>
          </a:p>
          <a:p>
            <a:pPr algn="just">
              <a:lnSpc>
                <a:spcPct val="100000"/>
              </a:lnSpc>
            </a:pPr>
            <a:endParaRPr sz="1600" dirty="0"/>
          </a:p>
          <a:p>
            <a:pPr algn="just">
              <a:lnSpc>
                <a:spcPct val="100000"/>
              </a:lnSpc>
              <a:buFont typeface="Wingdings" charset="2"/>
              <a:buChar char=""/>
            </a:pPr>
            <a:r>
              <a:rPr lang="en-GB" sz="2000" b="1" dirty="0">
                <a:solidFill>
                  <a:srgbClr val="884DA7"/>
                </a:solidFill>
                <a:latin typeface="Calibri"/>
              </a:rPr>
              <a:t>La 2</a:t>
            </a:r>
            <a:r>
              <a:rPr lang="en-GB" sz="2000" b="1" baseline="30000" dirty="0">
                <a:solidFill>
                  <a:srgbClr val="884DA7"/>
                </a:solidFill>
                <a:latin typeface="Calibri"/>
              </a:rPr>
              <a:t>nde</a:t>
            </a:r>
            <a:r>
              <a:rPr lang="en-GB" sz="2000" b="1" dirty="0">
                <a:solidFill>
                  <a:srgbClr val="884DA7"/>
                </a:solidFill>
                <a:latin typeface="Calibri"/>
              </a:rPr>
              <a:t> </a:t>
            </a:r>
            <a:r>
              <a:rPr lang="en-GB" sz="2000" b="1" dirty="0" err="1">
                <a:solidFill>
                  <a:srgbClr val="884DA7"/>
                </a:solidFill>
                <a:latin typeface="Calibri"/>
              </a:rPr>
              <a:t>professionnelle</a:t>
            </a:r>
            <a:r>
              <a:rPr lang="en-GB" sz="2000" b="1" dirty="0">
                <a:solidFill>
                  <a:srgbClr val="000000"/>
                </a:solidFill>
                <a:latin typeface="Calibri"/>
              </a:rPr>
              <a:t> sera </a:t>
            </a:r>
            <a:r>
              <a:rPr lang="en-GB" sz="2000" b="1" dirty="0" err="1">
                <a:solidFill>
                  <a:srgbClr val="000000"/>
                </a:solidFill>
                <a:latin typeface="Calibri"/>
              </a:rPr>
              <a:t>progressivement</a:t>
            </a:r>
            <a:r>
              <a:rPr lang="en-GB" sz="20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Calibri"/>
              </a:rPr>
              <a:t>organisée</a:t>
            </a:r>
            <a:r>
              <a:rPr lang="en-GB" sz="2000" b="1" dirty="0">
                <a:solidFill>
                  <a:srgbClr val="000000"/>
                </a:solidFill>
                <a:latin typeface="Calibri"/>
              </a:rPr>
              <a:t> par </a:t>
            </a:r>
            <a:r>
              <a:rPr lang="en-GB" sz="2000" b="1" dirty="0" err="1">
                <a:solidFill>
                  <a:srgbClr val="884DA7"/>
                </a:solidFill>
                <a:latin typeface="Calibri"/>
              </a:rPr>
              <a:t>famille</a:t>
            </a:r>
            <a:r>
              <a:rPr lang="en-GB" sz="2000" b="1" dirty="0">
                <a:solidFill>
                  <a:srgbClr val="884DA7"/>
                </a:solidFill>
                <a:latin typeface="Calibri"/>
              </a:rPr>
              <a:t> de </a:t>
            </a:r>
            <a:r>
              <a:rPr lang="en-GB" sz="2000" b="1" dirty="0" err="1">
                <a:solidFill>
                  <a:srgbClr val="884DA7"/>
                </a:solidFill>
                <a:latin typeface="Calibri"/>
              </a:rPr>
              <a:t>métiers</a:t>
            </a:r>
            <a:r>
              <a:rPr lang="en-GB" sz="2000" b="1" dirty="0">
                <a:solidFill>
                  <a:srgbClr val="000000"/>
                </a:solidFill>
                <a:latin typeface="Calibri"/>
              </a:rPr>
              <a:t> : un </a:t>
            </a:r>
            <a:r>
              <a:rPr lang="en-GB" sz="2000" b="1" dirty="0" err="1">
                <a:solidFill>
                  <a:srgbClr val="000000"/>
                </a:solidFill>
                <a:latin typeface="Calibri"/>
              </a:rPr>
              <a:t>parcours</a:t>
            </a:r>
            <a:r>
              <a:rPr lang="en-GB" sz="2000" b="1" dirty="0">
                <a:solidFill>
                  <a:srgbClr val="000000"/>
                </a:solidFill>
                <a:latin typeface="Calibri"/>
              </a:rPr>
              <a:t> de </a:t>
            </a:r>
            <a:r>
              <a:rPr lang="en-GB" sz="2000" b="1" dirty="0" err="1">
                <a:solidFill>
                  <a:srgbClr val="000000"/>
                </a:solidFill>
                <a:latin typeface="Calibri"/>
              </a:rPr>
              <a:t>l’élève</a:t>
            </a:r>
            <a:r>
              <a:rPr lang="en-GB" sz="2000" b="1" dirty="0">
                <a:solidFill>
                  <a:srgbClr val="000000"/>
                </a:solidFill>
                <a:latin typeface="Calibri"/>
              </a:rPr>
              <a:t> plus </a:t>
            </a:r>
            <a:r>
              <a:rPr lang="en-GB" sz="2000" b="1" dirty="0" err="1">
                <a:solidFill>
                  <a:srgbClr val="000000"/>
                </a:solidFill>
                <a:latin typeface="Calibri"/>
              </a:rPr>
              <a:t>progressif</a:t>
            </a:r>
            <a:r>
              <a:rPr lang="en-GB" sz="2000" b="1" dirty="0">
                <a:solidFill>
                  <a:srgbClr val="000000"/>
                </a:solidFill>
                <a:latin typeface="Calibri"/>
              </a:rPr>
              <a:t> et plus </a:t>
            </a:r>
            <a:r>
              <a:rPr lang="en-GB" sz="2000" b="1" dirty="0" err="1">
                <a:solidFill>
                  <a:srgbClr val="000000"/>
                </a:solidFill>
                <a:latin typeface="Calibri"/>
              </a:rPr>
              <a:t>lisible</a:t>
            </a:r>
            <a:r>
              <a:rPr lang="en-GB" sz="2000" b="1" dirty="0">
                <a:solidFill>
                  <a:srgbClr val="000000"/>
                </a:solidFill>
                <a:latin typeface="Calibri"/>
              </a:rPr>
              <a:t> (9 </a:t>
            </a:r>
            <a:r>
              <a:rPr lang="en-GB" sz="2000" b="1" dirty="0" err="1">
                <a:solidFill>
                  <a:srgbClr val="000000"/>
                </a:solidFill>
                <a:latin typeface="Calibri"/>
              </a:rPr>
              <a:t>familles</a:t>
            </a:r>
            <a:r>
              <a:rPr lang="en-GB" sz="2000" b="1" dirty="0">
                <a:solidFill>
                  <a:srgbClr val="000000"/>
                </a:solidFill>
                <a:latin typeface="Calibri"/>
              </a:rPr>
              <a:t> de </a:t>
            </a:r>
            <a:r>
              <a:rPr lang="en-GB" sz="2000" b="1" dirty="0" err="1">
                <a:solidFill>
                  <a:srgbClr val="000000"/>
                </a:solidFill>
                <a:latin typeface="Calibri"/>
              </a:rPr>
              <a:t>métiers</a:t>
            </a:r>
            <a:r>
              <a:rPr lang="en-GB" sz="2000" b="1" dirty="0">
                <a:solidFill>
                  <a:srgbClr val="000000"/>
                </a:solidFill>
                <a:latin typeface="Calibri"/>
              </a:rPr>
              <a:t>).	</a:t>
            </a:r>
            <a:endParaRPr sz="1600" dirty="0"/>
          </a:p>
          <a:p>
            <a:pPr algn="just">
              <a:lnSpc>
                <a:spcPct val="100000"/>
              </a:lnSpc>
            </a:pPr>
            <a:r>
              <a:rPr lang="en-GB" sz="2000" b="1" i="1" u="sng" dirty="0" err="1">
                <a:solidFill>
                  <a:srgbClr val="000000"/>
                </a:solidFill>
                <a:latin typeface="Calibri"/>
              </a:rPr>
              <a:t>Exemple</a:t>
            </a:r>
            <a:r>
              <a:rPr lang="en-GB" sz="2000" b="1" i="1" dirty="0">
                <a:solidFill>
                  <a:srgbClr val="000000"/>
                </a:solidFill>
                <a:latin typeface="Calibri"/>
              </a:rPr>
              <a:t> : </a:t>
            </a:r>
            <a:r>
              <a:rPr lang="en-GB" sz="2000" b="1" i="1" dirty="0" err="1">
                <a:solidFill>
                  <a:srgbClr val="000000"/>
                </a:solidFill>
                <a:latin typeface="Calibri"/>
              </a:rPr>
              <a:t>Métiers</a:t>
            </a:r>
            <a:r>
              <a:rPr lang="en-GB" sz="2000" b="1" i="1" dirty="0">
                <a:solidFill>
                  <a:srgbClr val="000000"/>
                </a:solidFill>
                <a:latin typeface="Calibri"/>
              </a:rPr>
              <a:t> de la relation client.</a:t>
            </a:r>
            <a:endParaRPr sz="1600" dirty="0"/>
          </a:p>
          <a:p>
            <a:pPr algn="just">
              <a:lnSpc>
                <a:spcPct val="100000"/>
              </a:lnSpc>
            </a:pPr>
            <a:endParaRPr sz="1600" dirty="0"/>
          </a:p>
          <a:p>
            <a:pPr algn="just">
              <a:lnSpc>
                <a:spcPct val="100000"/>
              </a:lnSpc>
              <a:buFont typeface="Wingdings" charset="2"/>
              <a:buChar char=""/>
            </a:pPr>
            <a:r>
              <a:rPr lang="en-GB" sz="2000" b="1" dirty="0">
                <a:solidFill>
                  <a:srgbClr val="884DA7"/>
                </a:solidFill>
                <a:latin typeface="Calibri"/>
              </a:rPr>
              <a:t>Des </a:t>
            </a:r>
            <a:r>
              <a:rPr lang="en-GB" sz="2000" b="1" dirty="0" err="1">
                <a:solidFill>
                  <a:srgbClr val="884DA7"/>
                </a:solidFill>
                <a:latin typeface="Calibri"/>
              </a:rPr>
              <a:t>cours</a:t>
            </a:r>
            <a:r>
              <a:rPr lang="en-GB" sz="2000" b="1" dirty="0">
                <a:solidFill>
                  <a:srgbClr val="884DA7"/>
                </a:solidFill>
                <a:latin typeface="Calibri"/>
              </a:rPr>
              <a:t> </a:t>
            </a:r>
            <a:r>
              <a:rPr lang="en-GB" sz="2000" b="1" dirty="0" err="1">
                <a:solidFill>
                  <a:srgbClr val="884DA7"/>
                </a:solidFill>
                <a:latin typeface="Calibri"/>
              </a:rPr>
              <a:t>en</a:t>
            </a:r>
            <a:r>
              <a:rPr lang="en-GB" sz="2000" b="1" dirty="0">
                <a:solidFill>
                  <a:srgbClr val="884DA7"/>
                </a:solidFill>
                <a:latin typeface="Calibri"/>
              </a:rPr>
              <a:t> "co-intervention"</a:t>
            </a:r>
            <a:r>
              <a:rPr lang="en-GB" sz="2000" b="1" dirty="0">
                <a:solidFill>
                  <a:srgbClr val="000000"/>
                </a:solidFill>
                <a:latin typeface="Calibri"/>
              </a:rPr>
              <a:t> : des </a:t>
            </a:r>
            <a:r>
              <a:rPr lang="en-GB" sz="2000" b="1" dirty="0" err="1">
                <a:solidFill>
                  <a:srgbClr val="000000"/>
                </a:solidFill>
                <a:latin typeface="Calibri"/>
              </a:rPr>
              <a:t>enseignements</a:t>
            </a:r>
            <a:r>
              <a:rPr lang="en-GB" sz="20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Calibri"/>
              </a:rPr>
              <a:t>professionnels</a:t>
            </a:r>
            <a:r>
              <a:rPr lang="en-GB" sz="20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Calibri"/>
              </a:rPr>
              <a:t>seront</a:t>
            </a:r>
            <a:r>
              <a:rPr lang="en-GB" sz="20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Calibri"/>
              </a:rPr>
              <a:t>donnés</a:t>
            </a:r>
            <a:r>
              <a:rPr lang="en-GB" sz="2000" b="1" dirty="0">
                <a:solidFill>
                  <a:srgbClr val="000000"/>
                </a:solidFill>
                <a:latin typeface="Calibri"/>
              </a:rPr>
              <a:t> par </a:t>
            </a:r>
            <a:r>
              <a:rPr lang="en-GB" sz="2000" b="1" dirty="0" err="1">
                <a:solidFill>
                  <a:srgbClr val="000000"/>
                </a:solidFill>
                <a:latin typeface="Calibri"/>
              </a:rPr>
              <a:t>l'enseignant</a:t>
            </a:r>
            <a:r>
              <a:rPr lang="en-GB" sz="20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Calibri"/>
              </a:rPr>
              <a:t>référent</a:t>
            </a:r>
            <a:r>
              <a:rPr lang="en-GB" sz="2000" b="1" dirty="0">
                <a:solidFill>
                  <a:srgbClr val="000000"/>
                </a:solidFill>
                <a:latin typeface="Calibri"/>
              </a:rPr>
              <a:t>, qui sera </a:t>
            </a:r>
            <a:r>
              <a:rPr lang="en-GB" sz="2000" b="1" dirty="0" err="1">
                <a:solidFill>
                  <a:srgbClr val="000000"/>
                </a:solidFill>
                <a:latin typeface="Calibri"/>
              </a:rPr>
              <a:t>parfois</a:t>
            </a:r>
            <a:r>
              <a:rPr lang="en-GB" sz="20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Calibri"/>
              </a:rPr>
              <a:t>accompagné</a:t>
            </a:r>
            <a:r>
              <a:rPr lang="en-GB" sz="2000" b="1" dirty="0">
                <a:solidFill>
                  <a:srgbClr val="000000"/>
                </a:solidFill>
                <a:latin typeface="Calibri"/>
              </a:rPr>
              <a:t> par un </a:t>
            </a:r>
            <a:r>
              <a:rPr lang="en-GB" sz="2000" b="1" dirty="0" err="1">
                <a:solidFill>
                  <a:srgbClr val="000000"/>
                </a:solidFill>
                <a:latin typeface="Calibri"/>
              </a:rPr>
              <a:t>enseignant</a:t>
            </a:r>
            <a:r>
              <a:rPr lang="en-GB" sz="2000" b="1" dirty="0">
                <a:solidFill>
                  <a:srgbClr val="000000"/>
                </a:solidFill>
                <a:latin typeface="Calibri"/>
              </a:rPr>
              <a:t> de </a:t>
            </a:r>
            <a:r>
              <a:rPr lang="en-GB" sz="2000" b="1" dirty="0" err="1">
                <a:solidFill>
                  <a:srgbClr val="000000"/>
                </a:solidFill>
                <a:latin typeface="Calibri"/>
              </a:rPr>
              <a:t>français</a:t>
            </a:r>
            <a:r>
              <a:rPr lang="en-GB" sz="20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Calibri"/>
              </a:rPr>
              <a:t>ou</a:t>
            </a:r>
            <a:r>
              <a:rPr lang="en-GB" sz="2000" b="1" dirty="0">
                <a:solidFill>
                  <a:srgbClr val="000000"/>
                </a:solidFill>
                <a:latin typeface="Calibri"/>
              </a:rPr>
              <a:t> de </a:t>
            </a:r>
            <a:r>
              <a:rPr lang="en-GB" sz="2000" b="1" dirty="0" err="1">
                <a:solidFill>
                  <a:srgbClr val="000000"/>
                </a:solidFill>
                <a:latin typeface="Calibri"/>
              </a:rPr>
              <a:t>mathématiques</a:t>
            </a:r>
            <a:r>
              <a:rPr lang="en-GB" sz="2000" b="1" dirty="0">
                <a:solidFill>
                  <a:srgbClr val="000000"/>
                </a:solidFill>
                <a:latin typeface="Calibri"/>
              </a:rPr>
              <a:t>.</a:t>
            </a:r>
            <a:endParaRPr sz="1600" dirty="0"/>
          </a:p>
          <a:p>
            <a:pPr algn="just">
              <a:lnSpc>
                <a:spcPct val="100000"/>
              </a:lnSpc>
            </a:pPr>
            <a:r>
              <a:rPr lang="en-GB" sz="2000" b="1" i="1" u="sng" dirty="0" err="1">
                <a:solidFill>
                  <a:srgbClr val="000000"/>
                </a:solidFill>
                <a:latin typeface="Calibri"/>
              </a:rPr>
              <a:t>Objectif</a:t>
            </a:r>
            <a:r>
              <a:rPr lang="en-GB" sz="2000" b="1" i="1" dirty="0">
                <a:solidFill>
                  <a:srgbClr val="000000"/>
                </a:solidFill>
                <a:latin typeface="Calibri"/>
              </a:rPr>
              <a:t> : </a:t>
            </a:r>
            <a:r>
              <a:rPr lang="en-GB" sz="2000" b="1" i="1" dirty="0" err="1">
                <a:solidFill>
                  <a:srgbClr val="000000"/>
                </a:solidFill>
                <a:latin typeface="Calibri"/>
              </a:rPr>
              <a:t>rendre</a:t>
            </a:r>
            <a:r>
              <a:rPr lang="en-GB" sz="2000" b="1" i="1" dirty="0">
                <a:solidFill>
                  <a:srgbClr val="000000"/>
                </a:solidFill>
                <a:latin typeface="Calibri"/>
              </a:rPr>
              <a:t> plus "</a:t>
            </a:r>
            <a:r>
              <a:rPr lang="en-GB" sz="2000" b="1" i="1" dirty="0" err="1">
                <a:solidFill>
                  <a:srgbClr val="000000"/>
                </a:solidFill>
                <a:latin typeface="Calibri"/>
              </a:rPr>
              <a:t>concrets</a:t>
            </a:r>
            <a:r>
              <a:rPr lang="en-GB" sz="2000" b="1" i="1" dirty="0">
                <a:solidFill>
                  <a:srgbClr val="000000"/>
                </a:solidFill>
                <a:latin typeface="Calibri"/>
              </a:rPr>
              <a:t>" les </a:t>
            </a:r>
            <a:r>
              <a:rPr lang="en-GB" sz="2000" b="1" i="1" dirty="0" err="1">
                <a:solidFill>
                  <a:srgbClr val="000000"/>
                </a:solidFill>
                <a:latin typeface="Calibri"/>
              </a:rPr>
              <a:t>enseignements</a:t>
            </a:r>
            <a:r>
              <a:rPr lang="en-GB" sz="2000" b="1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GB" sz="2000" b="1" i="1" dirty="0" err="1">
                <a:solidFill>
                  <a:srgbClr val="000000"/>
                </a:solidFill>
                <a:latin typeface="Calibri"/>
              </a:rPr>
              <a:t>généraux</a:t>
            </a:r>
            <a:r>
              <a:rPr lang="en-GB" sz="2000" b="1" i="1" dirty="0">
                <a:solidFill>
                  <a:srgbClr val="000000"/>
                </a:solidFill>
                <a:latin typeface="Calibri"/>
              </a:rPr>
              <a:t> et </a:t>
            </a:r>
            <a:r>
              <a:rPr lang="en-GB" sz="2000" b="1" i="1" dirty="0" err="1">
                <a:solidFill>
                  <a:srgbClr val="000000"/>
                </a:solidFill>
                <a:latin typeface="Calibri"/>
              </a:rPr>
              <a:t>leur</a:t>
            </a:r>
            <a:r>
              <a:rPr lang="en-GB" sz="2000" b="1" i="1" dirty="0">
                <a:solidFill>
                  <a:srgbClr val="000000"/>
                </a:solidFill>
                <a:latin typeface="Calibri"/>
              </a:rPr>
              <a:t> donner du </a:t>
            </a:r>
            <a:r>
              <a:rPr lang="en-GB" sz="2000" b="1" i="1" dirty="0" err="1">
                <a:solidFill>
                  <a:srgbClr val="000000"/>
                </a:solidFill>
                <a:latin typeface="Calibri"/>
              </a:rPr>
              <a:t>sens.</a:t>
            </a:r>
            <a:endParaRPr sz="1600" dirty="0"/>
          </a:p>
          <a:p>
            <a:pPr algn="just">
              <a:lnSpc>
                <a:spcPct val="100000"/>
              </a:lnSpc>
            </a:pPr>
            <a:endParaRPr sz="1600" dirty="0"/>
          </a:p>
          <a:p>
            <a:pPr algn="just">
              <a:lnSpc>
                <a:spcPct val="100000"/>
              </a:lnSpc>
              <a:buFont typeface="Wingdings" charset="2"/>
              <a:buChar char=""/>
            </a:pPr>
            <a:r>
              <a:rPr lang="en-GB" sz="2000" b="1" dirty="0">
                <a:solidFill>
                  <a:srgbClr val="000000"/>
                </a:solidFill>
                <a:latin typeface="Calibri"/>
              </a:rPr>
              <a:t>Le </a:t>
            </a:r>
            <a:r>
              <a:rPr lang="en-GB" sz="2000" b="1" dirty="0">
                <a:solidFill>
                  <a:srgbClr val="884DA7"/>
                </a:solidFill>
                <a:latin typeface="Calibri"/>
              </a:rPr>
              <a:t>CAP</a:t>
            </a:r>
            <a:r>
              <a:rPr lang="en-GB" sz="20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Calibri"/>
              </a:rPr>
              <a:t>pourra</a:t>
            </a:r>
            <a:r>
              <a:rPr lang="en-GB" sz="20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Calibri"/>
              </a:rPr>
              <a:t>être</a:t>
            </a:r>
            <a:r>
              <a:rPr lang="en-GB" sz="20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Calibri"/>
              </a:rPr>
              <a:t>préparé</a:t>
            </a:r>
            <a:r>
              <a:rPr lang="en-GB" sz="20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Calibri"/>
              </a:rPr>
              <a:t>en</a:t>
            </a:r>
            <a:r>
              <a:rPr lang="en-GB" sz="2000" b="1" dirty="0">
                <a:solidFill>
                  <a:srgbClr val="000000"/>
                </a:solidFill>
                <a:latin typeface="Calibri"/>
              </a:rPr>
              <a:t> 1, 2 </a:t>
            </a:r>
            <a:r>
              <a:rPr lang="en-GB" sz="2000" b="1" dirty="0" err="1">
                <a:solidFill>
                  <a:srgbClr val="000000"/>
                </a:solidFill>
                <a:latin typeface="Calibri"/>
              </a:rPr>
              <a:t>ou</a:t>
            </a:r>
            <a:r>
              <a:rPr lang="en-GB" sz="2000" b="1" dirty="0">
                <a:solidFill>
                  <a:srgbClr val="000000"/>
                </a:solidFill>
                <a:latin typeface="Calibri"/>
              </a:rPr>
              <a:t> 3 ans.</a:t>
            </a:r>
            <a:endParaRPr sz="1600" dirty="0"/>
          </a:p>
        </p:txBody>
      </p:sp>
      <p:sp>
        <p:nvSpPr>
          <p:cNvPr id="239" name="CustomShape 2"/>
          <p:cNvSpPr/>
          <p:nvPr/>
        </p:nvSpPr>
        <p:spPr>
          <a:xfrm>
            <a:off x="143640" y="44640"/>
            <a:ext cx="8856720" cy="553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95000"/>
              </a:lnSpc>
            </a:pPr>
            <a:r>
              <a:rPr lang="fr-FR" sz="3200" b="1" dirty="0">
                <a:solidFill>
                  <a:srgbClr val="884DA7"/>
                </a:solidFill>
                <a:latin typeface="+mj-lt"/>
                <a:ea typeface="MS Gothic"/>
              </a:rPr>
              <a:t>La transformation de la voie professionnelle: rentrée 2020</a:t>
            </a:r>
            <a:endParaRPr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>
            <a:off x="1515600" y="1928880"/>
            <a:ext cx="2408040" cy="631800"/>
          </a:xfrm>
          <a:prstGeom prst="rect">
            <a:avLst/>
          </a:prstGeom>
          <a:noFill/>
          <a:ln w="9360">
            <a:noFill/>
          </a:ln>
        </p:spPr>
        <p:txBody>
          <a:bodyPr lIns="82800" tIns="41400" rIns="82800" bIns="41400"/>
          <a:lstStyle/>
          <a:p>
            <a:pPr algn="ctr">
              <a:lnSpc>
                <a:spcPct val="100000"/>
              </a:lnSpc>
            </a:pPr>
            <a:r>
              <a:rPr lang="fr-FR" sz="3600" b="1">
                <a:solidFill>
                  <a:srgbClr val="884DA7"/>
                </a:solidFill>
                <a:latin typeface="Comic Sans MS"/>
                <a:ea typeface="MS Gothic"/>
              </a:rPr>
              <a:t>BAC PRO</a:t>
            </a:r>
            <a:endParaRPr/>
          </a:p>
        </p:txBody>
      </p:sp>
      <p:sp>
        <p:nvSpPr>
          <p:cNvPr id="241" name="CustomShape 2"/>
          <p:cNvSpPr/>
          <p:nvPr/>
        </p:nvSpPr>
        <p:spPr>
          <a:xfrm>
            <a:off x="6520320" y="2825640"/>
            <a:ext cx="879840" cy="913320"/>
          </a:xfrm>
          <a:prstGeom prst="rect">
            <a:avLst/>
          </a:prstGeom>
          <a:noFill/>
          <a:ln w="9360">
            <a:noFill/>
          </a:ln>
        </p:spPr>
        <p:txBody>
          <a:bodyPr wrap="none" lIns="82800" tIns="41400" rIns="82800" bIns="41400"/>
          <a:lstStyle/>
          <a:p>
            <a:pPr algn="ctr">
              <a:lnSpc>
                <a:spcPct val="100000"/>
              </a:lnSpc>
            </a:pPr>
            <a:r>
              <a:rPr lang="fr-FR" sz="3600" b="1">
                <a:solidFill>
                  <a:srgbClr val="884DA7"/>
                </a:solidFill>
                <a:latin typeface="Comic Sans MS"/>
                <a:ea typeface="MS Gothic"/>
              </a:rPr>
              <a:t>CAP</a:t>
            </a:r>
            <a:endParaRPr/>
          </a:p>
          <a:p>
            <a:pPr algn="ctr">
              <a:lnSpc>
                <a:spcPct val="85000"/>
              </a:lnSpc>
            </a:pPr>
            <a:r>
              <a:rPr lang="fr-FR" sz="1000" b="1">
                <a:solidFill>
                  <a:srgbClr val="1B0D1C"/>
                </a:solidFill>
                <a:latin typeface="Calibri"/>
                <a:ea typeface="MS Gothic"/>
              </a:rPr>
              <a:t>CERTIFICAT D’APTITUDE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z="1000" b="1">
                <a:solidFill>
                  <a:srgbClr val="1B0D1C"/>
                </a:solidFill>
                <a:latin typeface="Calibri"/>
                <a:ea typeface="MS Gothic"/>
              </a:rPr>
              <a:t>PROFESSIONNELLE</a:t>
            </a:r>
            <a:endParaRPr/>
          </a:p>
        </p:txBody>
      </p:sp>
      <p:sp>
        <p:nvSpPr>
          <p:cNvPr id="242" name="CustomShape 3"/>
          <p:cNvSpPr/>
          <p:nvPr/>
        </p:nvSpPr>
        <p:spPr>
          <a:xfrm>
            <a:off x="1331640" y="4929120"/>
            <a:ext cx="2785680" cy="9284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FF"/>
              </a:gs>
              <a:gs pos="100000">
                <a:srgbClr val="FEF86C"/>
              </a:gs>
            </a:gsLst>
            <a:path path="circle"/>
          </a:gradFill>
          <a:ln w="38160">
            <a:solidFill>
              <a:srgbClr val="884DA7"/>
            </a:solidFill>
            <a:round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400" b="1">
                <a:solidFill>
                  <a:srgbClr val="884DA7"/>
                </a:solidFill>
                <a:latin typeface="Calibri"/>
                <a:ea typeface="MS Gothic"/>
              </a:rPr>
              <a:t>SECONDE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z="2400" b="1">
                <a:solidFill>
                  <a:srgbClr val="884DA7"/>
                </a:solidFill>
                <a:latin typeface="Calibri"/>
                <a:ea typeface="MS Gothic"/>
              </a:rPr>
              <a:t>PROFESSIONNELLE</a:t>
            </a:r>
            <a:endParaRPr/>
          </a:p>
        </p:txBody>
      </p:sp>
      <p:sp>
        <p:nvSpPr>
          <p:cNvPr id="243" name="CustomShape 4"/>
          <p:cNvSpPr/>
          <p:nvPr/>
        </p:nvSpPr>
        <p:spPr>
          <a:xfrm>
            <a:off x="1331640" y="3786120"/>
            <a:ext cx="2785680" cy="9284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FF"/>
              </a:gs>
              <a:gs pos="100000">
                <a:srgbClr val="FEF86C"/>
              </a:gs>
            </a:gsLst>
            <a:path path="circle"/>
          </a:gradFill>
          <a:ln w="38160">
            <a:solidFill>
              <a:srgbClr val="884DA7"/>
            </a:solidFill>
            <a:round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400" b="1">
                <a:solidFill>
                  <a:srgbClr val="884DA7"/>
                </a:solidFill>
                <a:latin typeface="Calibri"/>
                <a:ea typeface="MS Gothic"/>
              </a:rPr>
              <a:t>PREMIERE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z="2400" b="1">
                <a:solidFill>
                  <a:srgbClr val="884DA7"/>
                </a:solidFill>
                <a:latin typeface="Calibri"/>
                <a:ea typeface="MS Gothic"/>
              </a:rPr>
              <a:t>PROFESSIONNELLE</a:t>
            </a:r>
            <a:endParaRPr/>
          </a:p>
        </p:txBody>
      </p:sp>
      <p:sp>
        <p:nvSpPr>
          <p:cNvPr id="244" name="CustomShape 5"/>
          <p:cNvSpPr/>
          <p:nvPr/>
        </p:nvSpPr>
        <p:spPr>
          <a:xfrm>
            <a:off x="1331640" y="2643120"/>
            <a:ext cx="2785680" cy="9284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FF"/>
              </a:gs>
              <a:gs pos="100000">
                <a:srgbClr val="FEF86C"/>
              </a:gs>
            </a:gsLst>
            <a:path path="circle"/>
          </a:gradFill>
          <a:ln w="38160">
            <a:solidFill>
              <a:srgbClr val="884DA7"/>
            </a:solidFill>
            <a:round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400" b="1">
                <a:solidFill>
                  <a:srgbClr val="884DA7"/>
                </a:solidFill>
                <a:latin typeface="Calibri"/>
                <a:ea typeface="MS Gothic"/>
              </a:rPr>
              <a:t>TERMINALE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z="2400" b="1">
                <a:solidFill>
                  <a:srgbClr val="884DA7"/>
                </a:solidFill>
                <a:latin typeface="Calibri"/>
                <a:ea typeface="MS Gothic"/>
              </a:rPr>
              <a:t>PROFESSIONNELLE</a:t>
            </a:r>
            <a:endParaRPr/>
          </a:p>
        </p:txBody>
      </p:sp>
      <p:sp>
        <p:nvSpPr>
          <p:cNvPr id="245" name="CustomShape 6"/>
          <p:cNvSpPr/>
          <p:nvPr/>
        </p:nvSpPr>
        <p:spPr>
          <a:xfrm>
            <a:off x="6156000" y="3786120"/>
            <a:ext cx="1670040" cy="20714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FF"/>
              </a:gs>
              <a:gs pos="100000">
                <a:srgbClr val="FEF86C"/>
              </a:gs>
            </a:gsLst>
            <a:path path="circle"/>
          </a:gradFill>
          <a:ln w="38160">
            <a:solidFill>
              <a:srgbClr val="884DA7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400" b="1">
                <a:solidFill>
                  <a:srgbClr val="884DA7"/>
                </a:solidFill>
                <a:latin typeface="Calibri"/>
                <a:ea typeface="MS Gothic"/>
              </a:rPr>
              <a:t>Formation en 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z="2400" b="1">
                <a:solidFill>
                  <a:srgbClr val="884DA7"/>
                </a:solidFill>
                <a:latin typeface="Calibri"/>
                <a:ea typeface="MS Gothic"/>
              </a:rPr>
              <a:t>1 à 3 ans</a:t>
            </a:r>
            <a:endParaRPr/>
          </a:p>
        </p:txBody>
      </p:sp>
      <p:sp>
        <p:nvSpPr>
          <p:cNvPr id="246" name="CustomShape 7"/>
          <p:cNvSpPr/>
          <p:nvPr/>
        </p:nvSpPr>
        <p:spPr>
          <a:xfrm>
            <a:off x="214200" y="6286680"/>
            <a:ext cx="8715240" cy="499680"/>
          </a:xfrm>
          <a:prstGeom prst="roundRect">
            <a:avLst>
              <a:gd name="adj" fmla="val 16667"/>
            </a:avLst>
          </a:prstGeom>
          <a:solidFill>
            <a:srgbClr val="884DA7"/>
          </a:solidFill>
          <a:ln w="76320">
            <a:solidFill>
              <a:srgbClr val="E6CDE7"/>
            </a:solidFill>
            <a:round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800" b="1">
                <a:solidFill>
                  <a:srgbClr val="FEF86C"/>
                </a:solidFill>
                <a:latin typeface="Calibri"/>
                <a:ea typeface="MS Gothic"/>
              </a:rPr>
              <a:t>T R O I S I E M E</a:t>
            </a:r>
            <a:endParaRPr/>
          </a:p>
        </p:txBody>
      </p:sp>
      <p:sp>
        <p:nvSpPr>
          <p:cNvPr id="247" name="CustomShape 8"/>
          <p:cNvSpPr/>
          <p:nvPr/>
        </p:nvSpPr>
        <p:spPr>
          <a:xfrm>
            <a:off x="2345400" y="5929200"/>
            <a:ext cx="713880" cy="285480"/>
          </a:xfrm>
          <a:prstGeom prst="triangle">
            <a:avLst>
              <a:gd name="adj" fmla="val 50000"/>
            </a:avLst>
          </a:prstGeom>
          <a:solidFill>
            <a:srgbClr val="FEF86C"/>
          </a:solidFill>
          <a:ln w="28440">
            <a:solidFill>
              <a:srgbClr val="884DA7"/>
            </a:solidFill>
            <a:round/>
          </a:ln>
        </p:spPr>
      </p:sp>
      <p:sp>
        <p:nvSpPr>
          <p:cNvPr id="248" name="CustomShape 9"/>
          <p:cNvSpPr/>
          <p:nvPr/>
        </p:nvSpPr>
        <p:spPr>
          <a:xfrm>
            <a:off x="6602400" y="5929200"/>
            <a:ext cx="713880" cy="285480"/>
          </a:xfrm>
          <a:prstGeom prst="triangle">
            <a:avLst>
              <a:gd name="adj" fmla="val 50000"/>
            </a:avLst>
          </a:prstGeom>
          <a:solidFill>
            <a:srgbClr val="FEF86C"/>
          </a:solidFill>
          <a:ln w="28440">
            <a:solidFill>
              <a:srgbClr val="884DA7"/>
            </a:solidFill>
            <a:round/>
          </a:ln>
        </p:spPr>
      </p:sp>
      <p:sp>
        <p:nvSpPr>
          <p:cNvPr id="249" name="CustomShape 10"/>
          <p:cNvSpPr/>
          <p:nvPr/>
        </p:nvSpPr>
        <p:spPr>
          <a:xfrm flipH="1">
            <a:off x="4284000" y="4149000"/>
            <a:ext cx="1656000" cy="360"/>
          </a:xfrm>
          <a:prstGeom prst="straightConnector1">
            <a:avLst/>
          </a:prstGeom>
          <a:noFill/>
          <a:ln w="50760">
            <a:solidFill>
              <a:srgbClr val="884DA7"/>
            </a:solidFill>
            <a:custDash>
              <a:ds d="564000" sp="423000"/>
            </a:custDash>
            <a:round/>
            <a:tailEnd type="arrow" w="med" len="med"/>
          </a:ln>
        </p:spPr>
      </p:sp>
      <p:sp>
        <p:nvSpPr>
          <p:cNvPr id="250" name="CustomShape 11"/>
          <p:cNvSpPr/>
          <p:nvPr/>
        </p:nvSpPr>
        <p:spPr>
          <a:xfrm flipH="1" flipV="1">
            <a:off x="6205680" y="2018880"/>
            <a:ext cx="359640" cy="575640"/>
          </a:xfrm>
          <a:prstGeom prst="straightConnector1">
            <a:avLst/>
          </a:prstGeom>
          <a:noFill/>
          <a:ln w="50760">
            <a:solidFill>
              <a:srgbClr val="884DA7"/>
            </a:solidFill>
            <a:round/>
            <a:tailEnd type="arrow" w="med" len="med"/>
          </a:ln>
        </p:spPr>
      </p:sp>
      <p:sp>
        <p:nvSpPr>
          <p:cNvPr id="251" name="CustomShape 12"/>
          <p:cNvSpPr/>
          <p:nvPr/>
        </p:nvSpPr>
        <p:spPr>
          <a:xfrm>
            <a:off x="4284000" y="1260720"/>
            <a:ext cx="2304000" cy="511560"/>
          </a:xfrm>
          <a:prstGeom prst="roundRect">
            <a:avLst>
              <a:gd name="adj" fmla="val 16667"/>
            </a:avLst>
          </a:prstGeom>
          <a:noFill/>
          <a:ln w="25560">
            <a:solidFill>
              <a:srgbClr val="BBAE98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000" b="1">
                <a:solidFill>
                  <a:srgbClr val="161616"/>
                </a:solidFill>
                <a:latin typeface="Calibri"/>
                <a:ea typeface="MS Gothic"/>
              </a:rPr>
              <a:t>Vie Active</a:t>
            </a:r>
            <a:endParaRPr/>
          </a:p>
        </p:txBody>
      </p:sp>
      <p:sp>
        <p:nvSpPr>
          <p:cNvPr id="252" name="CustomShape 13"/>
          <p:cNvSpPr/>
          <p:nvPr/>
        </p:nvSpPr>
        <p:spPr>
          <a:xfrm>
            <a:off x="179640" y="1268640"/>
            <a:ext cx="2232000" cy="512280"/>
          </a:xfrm>
          <a:prstGeom prst="roundRect">
            <a:avLst>
              <a:gd name="adj" fmla="val 16667"/>
            </a:avLst>
          </a:prstGeom>
          <a:noFill/>
          <a:ln w="25560">
            <a:solidFill>
              <a:srgbClr val="BBAE98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000" b="1">
                <a:solidFill>
                  <a:srgbClr val="161616"/>
                </a:solidFill>
                <a:latin typeface="Calibri"/>
                <a:ea typeface="MS Gothic"/>
              </a:rPr>
              <a:t>Poursuite d’études</a:t>
            </a:r>
            <a:endParaRPr/>
          </a:p>
        </p:txBody>
      </p:sp>
      <p:sp>
        <p:nvSpPr>
          <p:cNvPr id="253" name="CustomShape 14"/>
          <p:cNvSpPr/>
          <p:nvPr/>
        </p:nvSpPr>
        <p:spPr>
          <a:xfrm flipV="1">
            <a:off x="3996000" y="1995120"/>
            <a:ext cx="431640" cy="575640"/>
          </a:xfrm>
          <a:prstGeom prst="straightConnector1">
            <a:avLst/>
          </a:prstGeom>
          <a:noFill/>
          <a:ln w="50760">
            <a:solidFill>
              <a:srgbClr val="884DA7"/>
            </a:solidFill>
            <a:round/>
            <a:tailEnd type="arrow" w="med" len="med"/>
          </a:ln>
        </p:spPr>
      </p:sp>
      <p:sp>
        <p:nvSpPr>
          <p:cNvPr id="254" name="CustomShape 15"/>
          <p:cNvSpPr/>
          <p:nvPr/>
        </p:nvSpPr>
        <p:spPr>
          <a:xfrm flipH="1" flipV="1">
            <a:off x="1186560" y="1988280"/>
            <a:ext cx="287640" cy="575640"/>
          </a:xfrm>
          <a:prstGeom prst="straightConnector1">
            <a:avLst/>
          </a:prstGeom>
          <a:noFill/>
          <a:ln w="50760">
            <a:solidFill>
              <a:srgbClr val="884DA7"/>
            </a:solidFill>
            <a:round/>
            <a:tailEnd type="arrow" w="med" len="med"/>
          </a:ln>
        </p:spPr>
      </p:sp>
      <p:sp>
        <p:nvSpPr>
          <p:cNvPr id="255" name="CustomShape 16"/>
          <p:cNvSpPr/>
          <p:nvPr/>
        </p:nvSpPr>
        <p:spPr>
          <a:xfrm>
            <a:off x="143640" y="126360"/>
            <a:ext cx="8856720" cy="553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95000"/>
              </a:lnSpc>
            </a:pPr>
            <a:r>
              <a:rPr lang="fr-FR" sz="3200" b="1" dirty="0">
                <a:solidFill>
                  <a:srgbClr val="884DA7"/>
                </a:solidFill>
                <a:latin typeface="+mj-lt"/>
                <a:ea typeface="MS Gothic"/>
              </a:rPr>
              <a:t>Parcours de la voie professionnelle</a:t>
            </a:r>
            <a:endParaRPr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CustomShape 1"/>
          <p:cNvSpPr/>
          <p:nvPr/>
        </p:nvSpPr>
        <p:spPr>
          <a:xfrm>
            <a:off x="0" y="112680"/>
            <a:ext cx="9143640" cy="6256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95000"/>
              </a:lnSpc>
            </a:pPr>
            <a:r>
              <a:rPr lang="fr-FR" sz="3200" b="1" dirty="0">
                <a:solidFill>
                  <a:srgbClr val="884DA7"/>
                </a:solidFill>
                <a:latin typeface="+mj-lt"/>
                <a:ea typeface="MS Gothic"/>
              </a:rPr>
              <a:t>CAP accueillant principalement</a:t>
            </a:r>
          </a:p>
          <a:p>
            <a:pPr algn="ctr">
              <a:lnSpc>
                <a:spcPct val="95000"/>
              </a:lnSpc>
            </a:pPr>
            <a:r>
              <a:rPr lang="fr-FR" sz="3200" b="1" dirty="0">
                <a:solidFill>
                  <a:srgbClr val="884DA7"/>
                </a:solidFill>
                <a:latin typeface="+mj-lt"/>
                <a:ea typeface="MS Gothic"/>
              </a:rPr>
              <a:t>les élèves de 3ème générale</a:t>
            </a:r>
          </a:p>
          <a:p>
            <a:pPr algn="ctr">
              <a:lnSpc>
                <a:spcPct val="95000"/>
              </a:lnSpc>
            </a:pPr>
            <a:r>
              <a:rPr lang="fr-FR" sz="3200" b="1" dirty="0">
                <a:solidFill>
                  <a:srgbClr val="884DA7"/>
                </a:solidFill>
                <a:latin typeface="+mj-lt"/>
                <a:ea typeface="MS Gothic"/>
              </a:rPr>
              <a:t>Académie de Versailles</a:t>
            </a:r>
          </a:p>
          <a:p>
            <a:pPr>
              <a:lnSpc>
                <a:spcPct val="100000"/>
              </a:lnSpc>
            </a:pPr>
            <a:r>
              <a:rPr lang="fr-FR" sz="2000" b="1" dirty="0">
                <a:solidFill>
                  <a:srgbClr val="FFFFFF"/>
                </a:solidFill>
                <a:latin typeface="Arial"/>
                <a:ea typeface="MS Gothic"/>
              </a:rPr>
              <a:t>  </a:t>
            </a:r>
            <a:endParaRPr dirty="0"/>
          </a:p>
          <a:p>
            <a:pPr>
              <a:lnSpc>
                <a:spcPct val="100000"/>
              </a:lnSpc>
              <a:buFont typeface="Courier New"/>
              <a:buChar char="o"/>
            </a:pPr>
            <a:r>
              <a:rPr lang="fr-FR" sz="2400" b="1" dirty="0">
                <a:solidFill>
                  <a:srgbClr val="1B0D1C"/>
                </a:solidFill>
                <a:latin typeface="Calibri"/>
                <a:ea typeface="MS Gothic"/>
              </a:rPr>
              <a:t>Accessoiriste réalisateur</a:t>
            </a:r>
            <a:endParaRPr dirty="0"/>
          </a:p>
          <a:p>
            <a:pPr>
              <a:lnSpc>
                <a:spcPct val="100000"/>
              </a:lnSpc>
              <a:buFont typeface="Courier New"/>
              <a:buChar char="o"/>
            </a:pPr>
            <a:r>
              <a:rPr lang="fr-FR" sz="2400" b="1" dirty="0">
                <a:solidFill>
                  <a:srgbClr val="1B0D1C"/>
                </a:solidFill>
                <a:latin typeface="Calibri"/>
                <a:ea typeface="MS Gothic"/>
              </a:rPr>
              <a:t>Accompagnement éducatif petite enfance</a:t>
            </a:r>
            <a:endParaRPr dirty="0"/>
          </a:p>
          <a:p>
            <a:pPr>
              <a:lnSpc>
                <a:spcPct val="100000"/>
              </a:lnSpc>
              <a:buFont typeface="Courier New"/>
              <a:buChar char="o"/>
            </a:pPr>
            <a:r>
              <a:rPr lang="fr-FR" sz="2400" b="1" dirty="0">
                <a:solidFill>
                  <a:srgbClr val="1B0D1C"/>
                </a:solidFill>
                <a:latin typeface="Calibri"/>
                <a:ea typeface="MS Gothic"/>
              </a:rPr>
              <a:t>Agent de sécurité</a:t>
            </a:r>
            <a:endParaRPr dirty="0"/>
          </a:p>
          <a:p>
            <a:pPr>
              <a:lnSpc>
                <a:spcPct val="100000"/>
              </a:lnSpc>
              <a:buFont typeface="Courier New"/>
              <a:buChar char="o"/>
            </a:pPr>
            <a:r>
              <a:rPr lang="fr-FR" sz="2400" b="1" dirty="0">
                <a:solidFill>
                  <a:srgbClr val="1B0D1C"/>
                </a:solidFill>
                <a:latin typeface="Calibri"/>
                <a:ea typeface="MS Gothic"/>
              </a:rPr>
              <a:t>Arts de la broderie</a:t>
            </a:r>
            <a:endParaRPr dirty="0"/>
          </a:p>
          <a:p>
            <a:pPr>
              <a:lnSpc>
                <a:spcPct val="100000"/>
              </a:lnSpc>
              <a:buFont typeface="Courier New"/>
              <a:buChar char="o"/>
            </a:pPr>
            <a:r>
              <a:rPr lang="fr-FR" sz="2400" b="1" dirty="0">
                <a:solidFill>
                  <a:srgbClr val="1B0D1C"/>
                </a:solidFill>
                <a:latin typeface="Calibri"/>
                <a:ea typeface="MS Gothic"/>
              </a:rPr>
              <a:t>Charpentier bois</a:t>
            </a:r>
            <a:endParaRPr dirty="0"/>
          </a:p>
          <a:p>
            <a:pPr>
              <a:lnSpc>
                <a:spcPct val="100000"/>
              </a:lnSpc>
              <a:buFont typeface="Courier New"/>
              <a:buChar char="o"/>
            </a:pPr>
            <a:r>
              <a:rPr lang="fr-FR" sz="2400" b="1" dirty="0">
                <a:solidFill>
                  <a:srgbClr val="1B0D1C"/>
                </a:solidFill>
                <a:latin typeface="Calibri"/>
                <a:ea typeface="MS Gothic"/>
              </a:rPr>
              <a:t>Coiffure</a:t>
            </a:r>
            <a:endParaRPr dirty="0"/>
          </a:p>
          <a:p>
            <a:pPr>
              <a:lnSpc>
                <a:spcPct val="100000"/>
              </a:lnSpc>
              <a:buFont typeface="Courier New"/>
              <a:buChar char="o"/>
            </a:pPr>
            <a:r>
              <a:rPr lang="fr-FR" sz="2400" b="1" dirty="0">
                <a:solidFill>
                  <a:srgbClr val="1B0D1C"/>
                </a:solidFill>
                <a:latin typeface="Calibri"/>
                <a:ea typeface="MS Gothic"/>
              </a:rPr>
              <a:t>Conducteur d’engins : travaux publics et carrières</a:t>
            </a:r>
            <a:endParaRPr dirty="0"/>
          </a:p>
          <a:p>
            <a:pPr>
              <a:lnSpc>
                <a:spcPct val="100000"/>
              </a:lnSpc>
              <a:buFont typeface="Courier New"/>
              <a:buChar char="o"/>
            </a:pPr>
            <a:r>
              <a:rPr lang="fr-FR" sz="2400" b="1" dirty="0">
                <a:solidFill>
                  <a:srgbClr val="1B0D1C"/>
                </a:solidFill>
                <a:latin typeface="Calibri"/>
                <a:ea typeface="MS Gothic"/>
              </a:rPr>
              <a:t>Conducteur routier marchandises</a:t>
            </a:r>
            <a:endParaRPr dirty="0"/>
          </a:p>
          <a:p>
            <a:pPr>
              <a:lnSpc>
                <a:spcPct val="100000"/>
              </a:lnSpc>
              <a:buFont typeface="Courier New"/>
              <a:buChar char="o"/>
            </a:pPr>
            <a:r>
              <a:rPr lang="fr-FR" sz="2400" b="1" dirty="0">
                <a:solidFill>
                  <a:srgbClr val="1B0D1C"/>
                </a:solidFill>
                <a:latin typeface="Calibri"/>
                <a:ea typeface="MS Gothic"/>
              </a:rPr>
              <a:t>Ebéniste </a:t>
            </a:r>
            <a:endParaRPr dirty="0"/>
          </a:p>
          <a:p>
            <a:pPr>
              <a:lnSpc>
                <a:spcPct val="100000"/>
              </a:lnSpc>
              <a:buFont typeface="Courier New"/>
              <a:buChar char="o"/>
            </a:pPr>
            <a:r>
              <a:rPr lang="fr-FR" sz="2400" b="1" dirty="0">
                <a:solidFill>
                  <a:srgbClr val="1B0D1C"/>
                </a:solidFill>
                <a:latin typeface="Calibri"/>
                <a:ea typeface="MS Gothic"/>
              </a:rPr>
              <a:t>Esthétique, cosmétique, parfumerie	</a:t>
            </a:r>
            <a:endParaRPr dirty="0"/>
          </a:p>
          <a:p>
            <a:pPr>
              <a:lnSpc>
                <a:spcPct val="100000"/>
              </a:lnSpc>
              <a:buFont typeface="Courier New"/>
              <a:buChar char="o"/>
            </a:pPr>
            <a:r>
              <a:rPr lang="fr-FR" sz="2400" b="1" dirty="0">
                <a:solidFill>
                  <a:srgbClr val="1B0D1C"/>
                </a:solidFill>
                <a:latin typeface="Calibri"/>
                <a:ea typeface="MS Gothic"/>
              </a:rPr>
              <a:t>Signalétique et décors graphiques</a:t>
            </a:r>
            <a:endParaRPr dirty="0"/>
          </a:p>
        </p:txBody>
      </p:sp>
      <p:pic>
        <p:nvPicPr>
          <p:cNvPr id="257" name="Image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68000" y="2709000"/>
            <a:ext cx="1212480" cy="1078920"/>
          </a:xfrm>
          <a:prstGeom prst="rect">
            <a:avLst/>
          </a:prstGeom>
          <a:ln>
            <a:noFill/>
          </a:ln>
        </p:spPr>
      </p:pic>
      <p:sp>
        <p:nvSpPr>
          <p:cNvPr id="258" name="CustomShape 2"/>
          <p:cNvSpPr/>
          <p:nvPr/>
        </p:nvSpPr>
        <p:spPr>
          <a:xfrm>
            <a:off x="6444000" y="2535840"/>
            <a:ext cx="2554920" cy="1551600"/>
          </a:xfrm>
          <a:prstGeom prst="cloudCallout">
            <a:avLst>
              <a:gd name="adj1" fmla="val -45273"/>
              <a:gd name="adj2" fmla="val -109318"/>
            </a:avLst>
          </a:prstGeom>
          <a:gradFill>
            <a:gsLst>
              <a:gs pos="0">
                <a:srgbClr val="FEF86C"/>
              </a:gs>
              <a:gs pos="100000">
                <a:srgbClr val="BBAE98"/>
              </a:gs>
            </a:gsLst>
            <a:path path="circle"/>
          </a:gradFill>
          <a:ln w="25560">
            <a:solidFill>
              <a:srgbClr val="884DA7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000" b="1">
                <a:solidFill>
                  <a:srgbClr val="884DA7"/>
                </a:solidFill>
                <a:latin typeface="Calibri"/>
                <a:ea typeface="MS Gothic"/>
              </a:rPr>
              <a:t>Peu de places Sélection importante</a:t>
            </a:r>
            <a:endParaRPr/>
          </a:p>
        </p:txBody>
      </p:sp>
      <p:pic>
        <p:nvPicPr>
          <p:cNvPr id="259" name="Image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68000" y="4722840"/>
            <a:ext cx="2153880" cy="1094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CustomShape 1"/>
          <p:cNvSpPr/>
          <p:nvPr/>
        </p:nvSpPr>
        <p:spPr>
          <a:xfrm>
            <a:off x="323640" y="764640"/>
            <a:ext cx="8496000" cy="1152000"/>
          </a:xfrm>
          <a:prstGeom prst="flowChartAlternateProcess">
            <a:avLst/>
          </a:prstGeom>
          <a:noFill/>
          <a:ln w="57240">
            <a:noFill/>
          </a:ln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fr-FR" sz="2400" b="1">
                <a:solidFill>
                  <a:srgbClr val="884DA7"/>
                </a:solidFill>
                <a:latin typeface="Calibri"/>
                <a:ea typeface="MS Gothic"/>
              </a:rPr>
              <a:t>La formation professionnelle après la 3ème 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z="2400" b="1">
                <a:solidFill>
                  <a:srgbClr val="884DA7"/>
                </a:solidFill>
                <a:latin typeface="Calibri"/>
                <a:ea typeface="MS Gothic"/>
              </a:rPr>
              <a:t>sous contrat d’apprentissage</a:t>
            </a:r>
            <a:endParaRPr/>
          </a:p>
        </p:txBody>
      </p:sp>
      <p:sp>
        <p:nvSpPr>
          <p:cNvPr id="261" name="CustomShape 2"/>
          <p:cNvSpPr/>
          <p:nvPr/>
        </p:nvSpPr>
        <p:spPr>
          <a:xfrm>
            <a:off x="395280" y="2421000"/>
            <a:ext cx="2172960" cy="609120"/>
          </a:xfrm>
          <a:prstGeom prst="flowChartAlternateProcess">
            <a:avLst/>
          </a:prstGeom>
          <a:gradFill>
            <a:gsLst>
              <a:gs pos="0">
                <a:srgbClr val="FEF86C"/>
              </a:gs>
              <a:gs pos="100000">
                <a:srgbClr val="BBAE98"/>
              </a:gs>
            </a:gsLst>
            <a:path path="rect"/>
          </a:gradFill>
          <a:ln w="38160">
            <a:solidFill>
              <a:srgbClr val="884DA7"/>
            </a:solidFill>
            <a:miter/>
          </a:ln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fr-FR" sz="2400" b="1">
                <a:solidFill>
                  <a:srgbClr val="884DA7"/>
                </a:solidFill>
                <a:latin typeface="Calibri"/>
                <a:ea typeface="MS Gothic"/>
              </a:rPr>
              <a:t>CAP</a:t>
            </a:r>
            <a:endParaRPr/>
          </a:p>
        </p:txBody>
      </p:sp>
      <p:sp>
        <p:nvSpPr>
          <p:cNvPr id="262" name="CustomShape 3"/>
          <p:cNvSpPr/>
          <p:nvPr/>
        </p:nvSpPr>
        <p:spPr>
          <a:xfrm>
            <a:off x="6516360" y="2421000"/>
            <a:ext cx="2172960" cy="609120"/>
          </a:xfrm>
          <a:prstGeom prst="flowChartAlternateProcess">
            <a:avLst/>
          </a:prstGeom>
          <a:gradFill>
            <a:gsLst>
              <a:gs pos="0">
                <a:srgbClr val="FEF86C"/>
              </a:gs>
              <a:gs pos="100000">
                <a:srgbClr val="BBAE98"/>
              </a:gs>
            </a:gsLst>
            <a:path path="rect"/>
          </a:gradFill>
          <a:ln w="38160">
            <a:solidFill>
              <a:srgbClr val="884DA7"/>
            </a:solidFill>
            <a:miter/>
          </a:ln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fr-FR" sz="2000" b="1">
                <a:solidFill>
                  <a:srgbClr val="884DA7"/>
                </a:solidFill>
                <a:latin typeface="Calibri"/>
                <a:ea typeface="MS Gothic"/>
              </a:rPr>
              <a:t>Bac Pro en 3 ans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263" name="CustomShape 4"/>
          <p:cNvSpPr/>
          <p:nvPr/>
        </p:nvSpPr>
        <p:spPr>
          <a:xfrm>
            <a:off x="107640" y="3857760"/>
            <a:ext cx="8928720" cy="2592000"/>
          </a:xfrm>
          <a:prstGeom prst="flowChartAlternateProcess">
            <a:avLst/>
          </a:prstGeom>
          <a:gradFill>
            <a:gsLst>
              <a:gs pos="0">
                <a:srgbClr val="FEF86C"/>
              </a:gs>
              <a:gs pos="100000">
                <a:srgbClr val="BBAE98"/>
              </a:gs>
            </a:gsLst>
            <a:path path="rect"/>
          </a:gradFill>
          <a:ln w="38160">
            <a:solidFill>
              <a:srgbClr val="884DA7"/>
            </a:solidFill>
            <a:miter/>
          </a:ln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fr-FR" b="1">
                <a:solidFill>
                  <a:srgbClr val="161616"/>
                </a:solidFill>
                <a:latin typeface="Calibri"/>
                <a:ea typeface="MS Gothic"/>
              </a:rPr>
              <a:t>Ces diplômes de formation professionnelle peuvent être préparés en alternance.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fr-FR" sz="2400" b="1">
                <a:solidFill>
                  <a:srgbClr val="161616"/>
                </a:solidFill>
                <a:latin typeface="Calibri"/>
                <a:ea typeface="MS Gothic"/>
              </a:rPr>
              <a:t>Un </a:t>
            </a:r>
            <a:r>
              <a:rPr lang="fr-FR" sz="2400" b="1">
                <a:solidFill>
                  <a:srgbClr val="884DA7"/>
                </a:solidFill>
                <a:latin typeface="Calibri"/>
                <a:ea typeface="MS Gothic"/>
              </a:rPr>
              <a:t>contrat de travail </a:t>
            </a:r>
            <a:r>
              <a:rPr lang="fr-FR" sz="2400" b="1">
                <a:solidFill>
                  <a:srgbClr val="161616"/>
                </a:solidFill>
                <a:latin typeface="Calibri"/>
                <a:ea typeface="MS Gothic"/>
              </a:rPr>
              <a:t>doit être signé entre le jeune, un employeur et </a:t>
            </a:r>
            <a:endParaRPr/>
          </a:p>
          <a:p>
            <a:pPr algn="just">
              <a:lnSpc>
                <a:spcPct val="100000"/>
              </a:lnSpc>
            </a:pPr>
            <a:r>
              <a:rPr lang="fr-FR" sz="2400" b="1">
                <a:solidFill>
                  <a:srgbClr val="161616"/>
                </a:solidFill>
                <a:latin typeface="Calibri"/>
                <a:ea typeface="MS Gothic"/>
              </a:rPr>
              <a:t>un Centre de Formation d’Apprentis (CFA).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fr-FR" b="1" i="1">
                <a:solidFill>
                  <a:srgbClr val="161616"/>
                </a:solidFill>
                <a:latin typeface="Calibri"/>
                <a:ea typeface="MS Gothic"/>
              </a:rPr>
              <a:t> Cette démarche doit être faite par la famille.</a:t>
            </a:r>
            <a:endParaRPr/>
          </a:p>
        </p:txBody>
      </p:sp>
      <p:sp>
        <p:nvSpPr>
          <p:cNvPr id="264" name="CustomShape 5"/>
          <p:cNvSpPr/>
          <p:nvPr/>
        </p:nvSpPr>
        <p:spPr>
          <a:xfrm>
            <a:off x="2587680" y="2725560"/>
            <a:ext cx="813960" cy="1080"/>
          </a:xfrm>
          <a:prstGeom prst="straightConnector1">
            <a:avLst/>
          </a:prstGeom>
          <a:noFill/>
          <a:ln w="9360">
            <a:noFill/>
          </a:ln>
        </p:spPr>
      </p:sp>
      <p:sp>
        <p:nvSpPr>
          <p:cNvPr id="265" name="CustomShape 6"/>
          <p:cNvSpPr/>
          <p:nvPr/>
        </p:nvSpPr>
        <p:spPr>
          <a:xfrm>
            <a:off x="5743440" y="2725560"/>
            <a:ext cx="825120" cy="1080"/>
          </a:xfrm>
          <a:prstGeom prst="straightConnector1">
            <a:avLst/>
          </a:prstGeom>
          <a:noFill/>
          <a:ln w="9360">
            <a:noFill/>
          </a:ln>
        </p:spPr>
      </p:sp>
      <p:sp>
        <p:nvSpPr>
          <p:cNvPr id="266" name="CustomShape 7"/>
          <p:cNvSpPr/>
          <p:nvPr/>
        </p:nvSpPr>
        <p:spPr>
          <a:xfrm rot="5400000" flipV="1">
            <a:off x="4275720" y="2125080"/>
            <a:ext cx="553680" cy="37800"/>
          </a:xfrm>
          <a:prstGeom prst="straightConnector1">
            <a:avLst/>
          </a:prstGeom>
          <a:noFill/>
          <a:ln w="9360">
            <a:noFill/>
          </a:ln>
        </p:spPr>
      </p:sp>
      <p:sp>
        <p:nvSpPr>
          <p:cNvPr id="267" name="CustomShape 8"/>
          <p:cNvSpPr/>
          <p:nvPr/>
        </p:nvSpPr>
        <p:spPr>
          <a:xfrm rot="5400000" flipH="1">
            <a:off x="2593800" y="1917360"/>
            <a:ext cx="826560" cy="3053880"/>
          </a:xfrm>
          <a:prstGeom prst="straightConnector1">
            <a:avLst/>
          </a:prstGeom>
          <a:noFill/>
          <a:ln w="38160">
            <a:solidFill>
              <a:srgbClr val="884DA7"/>
            </a:solidFill>
            <a:miter/>
            <a:tailEnd type="triangle" w="med" len="med"/>
          </a:ln>
        </p:spPr>
      </p:sp>
      <p:sp>
        <p:nvSpPr>
          <p:cNvPr id="268" name="CustomShape 9"/>
          <p:cNvSpPr/>
          <p:nvPr/>
        </p:nvSpPr>
        <p:spPr>
          <a:xfrm flipH="1">
            <a:off x="4571280" y="3030480"/>
            <a:ext cx="3030120" cy="829800"/>
          </a:xfrm>
          <a:prstGeom prst="straightConnector1">
            <a:avLst/>
          </a:prstGeom>
          <a:noFill/>
          <a:ln w="38160">
            <a:solidFill>
              <a:srgbClr val="884DA7"/>
            </a:solidFill>
            <a:miter/>
            <a:tailEnd type="triangle" w="med" len="med"/>
          </a:ln>
        </p:spPr>
      </p:sp>
      <p:sp>
        <p:nvSpPr>
          <p:cNvPr id="269" name="CustomShape 10"/>
          <p:cNvSpPr/>
          <p:nvPr/>
        </p:nvSpPr>
        <p:spPr>
          <a:xfrm>
            <a:off x="0" y="170640"/>
            <a:ext cx="9144000" cy="553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95000"/>
              </a:lnSpc>
            </a:pPr>
            <a:r>
              <a:rPr lang="fr-FR" sz="3200" b="1" dirty="0">
                <a:solidFill>
                  <a:srgbClr val="884DA7"/>
                </a:solidFill>
                <a:latin typeface="+mj-lt"/>
                <a:ea typeface="MS Gothic"/>
              </a:rPr>
              <a:t>Apprentissage</a:t>
            </a:r>
          </a:p>
        </p:txBody>
      </p:sp>
      <p:pic>
        <p:nvPicPr>
          <p:cNvPr id="270" name="Imag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29320" y="1850040"/>
            <a:ext cx="3076200" cy="1485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2481</Words>
  <Application>Microsoft Office PowerPoint</Application>
  <PresentationFormat>Affichage à l'écran (4:3)</PresentationFormat>
  <Paragraphs>534</Paragraphs>
  <Slides>40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40</vt:i4>
      </vt:variant>
    </vt:vector>
  </HeadingPairs>
  <TitlesOfParts>
    <vt:vector size="57" baseType="lpstr">
      <vt:lpstr>Arial</vt:lpstr>
      <vt:lpstr>Book Antiqua</vt:lpstr>
      <vt:lpstr>Calibri</vt:lpstr>
      <vt:lpstr>Comic Sans MS</vt:lpstr>
      <vt:lpstr>Courier New</vt:lpstr>
      <vt:lpstr>Lucida Handwriting</vt:lpstr>
      <vt:lpstr>Lucida Sans</vt:lpstr>
      <vt:lpstr>Sophie</vt:lpstr>
      <vt:lpstr>StarSymbol</vt:lpstr>
      <vt:lpstr>Times New Roman</vt:lpstr>
      <vt:lpstr>Wingdings</vt:lpstr>
      <vt:lpstr>Wingdings 2</vt:lpstr>
      <vt:lpstr>Wingdings 3</vt:lpstr>
      <vt:lpstr>Office Theme</vt:lpstr>
      <vt:lpstr>Office Theme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Téléservices  Orientation Affectation Inscription</vt:lpstr>
      <vt:lpstr>Calendrier</vt:lpstr>
      <vt:lpstr>Le Téléservice Orientation</vt:lpstr>
      <vt:lpstr>Jusqu’à 3 demandes d’orientation possibles, en phase provisoire et en phase définitive :  </vt:lpstr>
      <vt:lpstr>Le Téléservice Affectation</vt:lpstr>
      <vt:lpstr>Présentation PowerPoint</vt:lpstr>
      <vt:lpstr>Le Téléservice Inscription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Catherine-Nicol Wilmet</dc:creator>
  <cp:lastModifiedBy>Malik Jiout</cp:lastModifiedBy>
  <cp:revision>58</cp:revision>
  <dcterms:modified xsi:type="dcterms:W3CDTF">2021-01-24T11:52:26Z</dcterms:modified>
</cp:coreProperties>
</file>